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72" r:id="rId2"/>
  </p:sldMasterIdLst>
  <p:notesMasterIdLst>
    <p:notesMasterId r:id="rId33"/>
  </p:notesMasterIdLst>
  <p:handoutMasterIdLst>
    <p:handoutMasterId r:id="rId34"/>
  </p:handoutMasterIdLst>
  <p:sldIdLst>
    <p:sldId id="309" r:id="rId3"/>
    <p:sldId id="318" r:id="rId4"/>
    <p:sldId id="307" r:id="rId5"/>
    <p:sldId id="306" r:id="rId6"/>
    <p:sldId id="304" r:id="rId7"/>
    <p:sldId id="310" r:id="rId8"/>
    <p:sldId id="301" r:id="rId9"/>
    <p:sldId id="302" r:id="rId10"/>
    <p:sldId id="328" r:id="rId11"/>
    <p:sldId id="319" r:id="rId12"/>
    <p:sldId id="320" r:id="rId13"/>
    <p:sldId id="321" r:id="rId14"/>
    <p:sldId id="322" r:id="rId15"/>
    <p:sldId id="325" r:id="rId16"/>
    <p:sldId id="311" r:id="rId17"/>
    <p:sldId id="312" r:id="rId18"/>
    <p:sldId id="285" r:id="rId19"/>
    <p:sldId id="294" r:id="rId20"/>
    <p:sldId id="287" r:id="rId21"/>
    <p:sldId id="288" r:id="rId22"/>
    <p:sldId id="272" r:id="rId23"/>
    <p:sldId id="313" r:id="rId24"/>
    <p:sldId id="295" r:id="rId25"/>
    <p:sldId id="296" r:id="rId26"/>
    <p:sldId id="292" r:id="rId27"/>
    <p:sldId id="293" r:id="rId28"/>
    <p:sldId id="314" r:id="rId29"/>
    <p:sldId id="326" r:id="rId30"/>
    <p:sldId id="323" r:id="rId31"/>
    <p:sldId id="327"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a Thorhaug" initials="MT" lastIdx="3" clrIdx="0">
    <p:extLst>
      <p:ext uri="{19B8F6BF-5375-455C-9EA6-DF929625EA0E}">
        <p15:presenceInfo xmlns:p15="http://schemas.microsoft.com/office/powerpoint/2012/main" userId="S-1-5-21-1538293527-1499268496-2758217792-1264" providerId="AD"/>
      </p:ext>
    </p:extLst>
  </p:cmAuthor>
  <p:cmAuthor id="2" name="Kynan Witters-Hicks" initials="KW" lastIdx="5" clrIdx="1">
    <p:extLst>
      <p:ext uri="{19B8F6BF-5375-455C-9EA6-DF929625EA0E}">
        <p15:presenceInfo xmlns:p15="http://schemas.microsoft.com/office/powerpoint/2012/main" userId="S-1-5-21-1538293527-1499268496-2758217792-12415" providerId="AD"/>
      </p:ext>
    </p:extLst>
  </p:cmAuthor>
  <p:cmAuthor id="3" name="Susan Spalinger" initials="SS" lastIdx="5" clrIdx="2">
    <p:extLst>
      <p:ext uri="{19B8F6BF-5375-455C-9EA6-DF929625EA0E}">
        <p15:presenceInfo xmlns:p15="http://schemas.microsoft.com/office/powerpoint/2012/main" userId="S-1-5-21-1538293527-1499268496-2758217792-12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94" autoAdjust="0"/>
    <p:restoredTop sz="72606" autoAdjust="0"/>
  </p:normalViewPr>
  <p:slideViewPr>
    <p:cSldViewPr snapToGrid="0">
      <p:cViewPr varScale="1">
        <p:scale>
          <a:sx n="81" d="100"/>
          <a:sy n="81" d="100"/>
        </p:scale>
        <p:origin x="1524" y="84"/>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7DF8669-FA54-40F7-BA3C-35408E7A89CC}" type="datetimeFigureOut">
              <a:rPr lang="en-US" smtClean="0"/>
              <a:t>5/23/2022</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0D6AF8E-8E22-40B8-96B8-555B8BFB7B15}" type="slidenum">
              <a:rPr lang="en-US" smtClean="0"/>
              <a:t>‹#›</a:t>
            </a:fld>
            <a:endParaRPr lang="en-US" dirty="0"/>
          </a:p>
        </p:txBody>
      </p:sp>
    </p:spTree>
    <p:extLst>
      <p:ext uri="{BB962C8B-B14F-4D97-AF65-F5344CB8AC3E}">
        <p14:creationId xmlns:p14="http://schemas.microsoft.com/office/powerpoint/2010/main" val="1215005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7473C69-C54B-46FF-A802-985C7E5F1E61}" type="datetimeFigureOut">
              <a:rPr lang="en-US" smtClean="0"/>
              <a:t>5/23/2022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5C9284C-E153-43F8-A4EE-636C7A1CC86C}" type="slidenum">
              <a:rPr lang="en-US" smtClean="0"/>
              <a:t>‹#›</a:t>
            </a:fld>
            <a:endParaRPr lang="en-US" dirty="0"/>
          </a:p>
        </p:txBody>
      </p:sp>
    </p:spTree>
    <p:extLst>
      <p:ext uri="{BB962C8B-B14F-4D97-AF65-F5344CB8AC3E}">
        <p14:creationId xmlns:p14="http://schemas.microsoft.com/office/powerpoint/2010/main" val="151454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9284C-E153-43F8-A4EE-636C7A1CC86C}" type="slidenum">
              <a:rPr lang="en-US" smtClean="0"/>
              <a:t>1</a:t>
            </a:fld>
            <a:endParaRPr lang="en-US" dirty="0"/>
          </a:p>
        </p:txBody>
      </p:sp>
    </p:spTree>
    <p:extLst>
      <p:ext uri="{BB962C8B-B14F-4D97-AF65-F5344CB8AC3E}">
        <p14:creationId xmlns:p14="http://schemas.microsoft.com/office/powerpoint/2010/main" val="2653757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procedures: Scheduling appointments and mask requirements </a:t>
            </a:r>
          </a:p>
          <a:p>
            <a:endParaRPr lang="en-US" dirty="0"/>
          </a:p>
          <a:p>
            <a:r>
              <a:rPr lang="en-US" sz="1200" kern="1200" dirty="0">
                <a:solidFill>
                  <a:schemeClr val="tx1"/>
                </a:solidFill>
                <a:effectLst/>
                <a:latin typeface="+mn-lt"/>
                <a:ea typeface="+mn-ea"/>
                <a:cs typeface="+mn-cs"/>
              </a:rPr>
              <a:t>PHD held 2021 BLPB screening August 9th – 14</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when COVID was on the rise again.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follow with CDC’s Covid-19 guidelines, PHD held the </a:t>
            </a:r>
            <a:r>
              <a:rPr lang="en-US" sz="1200" b="0" kern="1200" dirty="0">
                <a:solidFill>
                  <a:schemeClr val="tx1"/>
                </a:solidFill>
                <a:effectLst/>
                <a:latin typeface="+mn-lt"/>
                <a:ea typeface="+mn-ea"/>
                <a:cs typeface="+mn-cs"/>
              </a:rPr>
              <a:t>event by appointment only &amp; required attendants 4 years and older to wear masks. </a:t>
            </a:r>
          </a:p>
          <a:p>
            <a:endParaRPr lang="en-US"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noticed a decline in the number of participants using the 2021 approach,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versus previous walk-in screenings, but still successful</a:t>
            </a:r>
            <a:r>
              <a:rPr lang="en-US" sz="1200" kern="1200" baseline="0" dirty="0">
                <a:solidFill>
                  <a:schemeClr val="tx1"/>
                </a:solidFill>
                <a:effectLst/>
                <a:latin typeface="+mn-lt"/>
                <a:ea typeface="+mn-ea"/>
                <a:cs typeface="+mn-cs"/>
              </a:rPr>
              <a:t> with a total of 101 participating children age 6 months- 6 years living or recreating in the ICP boundary.</a:t>
            </a:r>
            <a:endParaRPr lang="en-US" b="0" dirty="0"/>
          </a:p>
          <a:p>
            <a:endParaRPr lang="en-US" dirty="0"/>
          </a:p>
        </p:txBody>
      </p:sp>
      <p:sp>
        <p:nvSpPr>
          <p:cNvPr id="4" name="Slide Number Placeholder 3"/>
          <p:cNvSpPr>
            <a:spLocks noGrp="1"/>
          </p:cNvSpPr>
          <p:nvPr>
            <p:ph type="sldNum" sz="quarter" idx="5"/>
          </p:nvPr>
        </p:nvSpPr>
        <p:spPr/>
        <p:txBody>
          <a:bodyPr/>
          <a:lstStyle/>
          <a:p>
            <a:fld id="{4576E2FA-B237-4FB1-89BC-DE3045F14066}" type="slidenum">
              <a:rPr lang="en-US" smtClean="0"/>
              <a:t>10</a:t>
            </a:fld>
            <a:endParaRPr lang="en-US" dirty="0"/>
          </a:p>
        </p:txBody>
      </p:sp>
    </p:spTree>
    <p:extLst>
      <p:ext uri="{BB962C8B-B14F-4D97-AF65-F5344CB8AC3E}">
        <p14:creationId xmlns:p14="http://schemas.microsoft.com/office/powerpoint/2010/main" val="1969773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Test</a:t>
            </a:r>
            <a:r>
              <a:rPr lang="en-US" baseline="0" dirty="0"/>
              <a:t> Kits - and at the last minute</a:t>
            </a:r>
            <a:endParaRPr lang="en-US" dirty="0"/>
          </a:p>
        </p:txBody>
      </p:sp>
      <p:sp>
        <p:nvSpPr>
          <p:cNvPr id="4" name="Slide Number Placeholder 3"/>
          <p:cNvSpPr>
            <a:spLocks noGrp="1"/>
          </p:cNvSpPr>
          <p:nvPr>
            <p:ph type="sldNum" sz="quarter" idx="10"/>
          </p:nvPr>
        </p:nvSpPr>
        <p:spPr/>
        <p:txBody>
          <a:bodyPr/>
          <a:lstStyle/>
          <a:p>
            <a:fld id="{25C9284C-E153-43F8-A4EE-636C7A1CC86C}" type="slidenum">
              <a:rPr lang="en-US" smtClean="0"/>
              <a:t>11</a:t>
            </a:fld>
            <a:endParaRPr lang="en-US" dirty="0"/>
          </a:p>
        </p:txBody>
      </p:sp>
    </p:spTree>
    <p:extLst>
      <p:ext uri="{BB962C8B-B14F-4D97-AF65-F5344CB8AC3E}">
        <p14:creationId xmlns:p14="http://schemas.microsoft.com/office/powerpoint/2010/main" val="3214352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Followed all procedures including</a:t>
            </a:r>
            <a:r>
              <a:rPr lang="en-US" sz="1200" baseline="0" dirty="0">
                <a:latin typeface="Arial" panose="020B0604020202020204" pitchFamily="34" charset="0"/>
                <a:cs typeface="Arial" panose="020B0604020202020204" pitchFamily="34" charset="0"/>
              </a:rPr>
              <a:t> Quality Control checks.  The f</a:t>
            </a:r>
            <a:r>
              <a:rPr lang="en-US" sz="1200" dirty="0">
                <a:latin typeface="Arial" panose="020B0604020202020204" pitchFamily="34" charset="0"/>
                <a:cs typeface="Arial" panose="020B0604020202020204" pitchFamily="34" charset="0"/>
              </a:rPr>
              <a:t>irst</a:t>
            </a:r>
            <a:r>
              <a:rPr lang="en-US" sz="1200" baseline="0" dirty="0">
                <a:latin typeface="Arial" panose="020B0604020202020204" pitchFamily="34" charset="0"/>
                <a:cs typeface="Arial" panose="020B0604020202020204" pitchFamily="34" charset="0"/>
              </a:rPr>
              <a:t> 3 days capillary QC was alright, by day 4, QC was out of range and PHD followed all procedures and called the hotline.  Switched to all venous.</a:t>
            </a: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Kit Lot No.: 2102m-04; QC Lot No.: 2102m</a:t>
            </a:r>
          </a:p>
          <a:p>
            <a:endParaRPr lang="en-US" dirty="0"/>
          </a:p>
        </p:txBody>
      </p:sp>
      <p:sp>
        <p:nvSpPr>
          <p:cNvPr id="4" name="Slide Number Placeholder 3"/>
          <p:cNvSpPr>
            <a:spLocks noGrp="1"/>
          </p:cNvSpPr>
          <p:nvPr>
            <p:ph type="sldNum" sz="quarter" idx="10"/>
          </p:nvPr>
        </p:nvSpPr>
        <p:spPr/>
        <p:txBody>
          <a:bodyPr/>
          <a:lstStyle/>
          <a:p>
            <a:fld id="{4576E2FA-B237-4FB1-89BC-DE3045F14066}" type="slidenum">
              <a:rPr lang="en-US" smtClean="0"/>
              <a:t>12</a:t>
            </a:fld>
            <a:endParaRPr lang="en-US" dirty="0"/>
          </a:p>
        </p:txBody>
      </p:sp>
    </p:spTree>
    <p:extLst>
      <p:ext uri="{BB962C8B-B14F-4D97-AF65-F5344CB8AC3E}">
        <p14:creationId xmlns:p14="http://schemas.microsoft.com/office/powerpoint/2010/main" val="1422420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recall prior to</a:t>
            </a:r>
            <a:r>
              <a:rPr lang="en-US" baseline="0" dirty="0"/>
              <a:t> the screening event, </a:t>
            </a:r>
            <a:r>
              <a:rPr lang="en-US" b="1" baseline="0" dirty="0"/>
              <a:t>another</a:t>
            </a:r>
            <a:r>
              <a:rPr lang="en-US" baseline="0" dirty="0"/>
              <a:t> recall occurred </a:t>
            </a:r>
            <a:r>
              <a:rPr lang="en-US" b="1" baseline="0" dirty="0"/>
              <a:t>after</a:t>
            </a:r>
            <a:r>
              <a:rPr lang="en-US" baseline="0" dirty="0"/>
              <a:t> the event.</a:t>
            </a:r>
            <a:endParaRPr lang="en-US" dirty="0"/>
          </a:p>
        </p:txBody>
      </p:sp>
      <p:sp>
        <p:nvSpPr>
          <p:cNvPr id="4" name="Slide Number Placeholder 3"/>
          <p:cNvSpPr>
            <a:spLocks noGrp="1"/>
          </p:cNvSpPr>
          <p:nvPr>
            <p:ph type="sldNum" sz="quarter" idx="10"/>
          </p:nvPr>
        </p:nvSpPr>
        <p:spPr/>
        <p:txBody>
          <a:bodyPr/>
          <a:lstStyle/>
          <a:p>
            <a:fld id="{25C9284C-E153-43F8-A4EE-636C7A1CC86C}" type="slidenum">
              <a:rPr lang="en-US" smtClean="0"/>
              <a:t>13</a:t>
            </a:fld>
            <a:endParaRPr lang="en-US" dirty="0"/>
          </a:p>
        </p:txBody>
      </p:sp>
    </p:spTree>
    <p:extLst>
      <p:ext uri="{BB962C8B-B14F-4D97-AF65-F5344CB8AC3E}">
        <p14:creationId xmlns:p14="http://schemas.microsoft.com/office/powerpoint/2010/main" val="187131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rial" panose="020B0604020202020204" pitchFamily="34" charset="0"/>
                <a:cs typeface="Arial" panose="020B0604020202020204" pitchFamily="34" charset="0"/>
              </a:rPr>
              <a:t>Venous results validated &amp; reportable.</a:t>
            </a:r>
            <a:r>
              <a:rPr lang="en-US" sz="1200" baseline="0" dirty="0">
                <a:solidFill>
                  <a:srgbClr val="000000"/>
                </a:solidFill>
                <a:latin typeface="Arial" panose="020B0604020202020204" pitchFamily="34" charset="0"/>
                <a:cs typeface="Arial" panose="020B0604020202020204" pitchFamily="34" charset="0"/>
              </a:rPr>
              <a:t> This presents the eligible children participating in the screening event.</a:t>
            </a:r>
            <a:endParaRPr lang="en-US" sz="1200" dirty="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25C9284C-E153-43F8-A4EE-636C7A1CC86C}" type="slidenum">
              <a:rPr lang="en-US" smtClean="0"/>
              <a:t>14</a:t>
            </a:fld>
            <a:endParaRPr lang="en-US" dirty="0"/>
          </a:p>
        </p:txBody>
      </p:sp>
    </p:spTree>
    <p:extLst>
      <p:ext uri="{BB962C8B-B14F-4D97-AF65-F5344CB8AC3E}">
        <p14:creationId xmlns:p14="http://schemas.microsoft.com/office/powerpoint/2010/main" val="1695245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9284C-E153-43F8-A4EE-636C7A1CC86C}" type="slidenum">
              <a:rPr lang="en-US" smtClean="0"/>
              <a:t>15</a:t>
            </a:fld>
            <a:endParaRPr lang="en-US" dirty="0"/>
          </a:p>
        </p:txBody>
      </p:sp>
    </p:spTree>
    <p:extLst>
      <p:ext uri="{BB962C8B-B14F-4D97-AF65-F5344CB8AC3E}">
        <p14:creationId xmlns:p14="http://schemas.microsoft.com/office/powerpoint/2010/main" val="693313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 let’s put context around the</a:t>
            </a:r>
            <a:r>
              <a:rPr lang="en-US" baseline="0" dirty="0"/>
              <a:t> 2021 results.  These are goals established in 1991 ROD using the 10 ug/dL reference dose.  The next 2 slides show how far we’ve come in reducing children’s BLPB levels living in the Box…</a:t>
            </a:r>
            <a:endParaRPr lang="en-US" dirty="0"/>
          </a:p>
          <a:p>
            <a:endParaRPr lang="en-US" dirty="0"/>
          </a:p>
        </p:txBody>
      </p:sp>
      <p:sp>
        <p:nvSpPr>
          <p:cNvPr id="4" name="Slide Number Placeholder 3"/>
          <p:cNvSpPr>
            <a:spLocks noGrp="1"/>
          </p:cNvSpPr>
          <p:nvPr>
            <p:ph type="sldNum" sz="quarter" idx="10"/>
          </p:nvPr>
        </p:nvSpPr>
        <p:spPr/>
        <p:txBody>
          <a:bodyPr/>
          <a:lstStyle/>
          <a:p>
            <a:fld id="{25C9284C-E153-43F8-A4EE-636C7A1CC86C}" type="slidenum">
              <a:rPr lang="en-US" smtClean="0"/>
              <a:t>16</a:t>
            </a:fld>
            <a:endParaRPr lang="en-US" dirty="0"/>
          </a:p>
        </p:txBody>
      </p:sp>
    </p:spTree>
    <p:extLst>
      <p:ext uri="{BB962C8B-B14F-4D97-AF65-F5344CB8AC3E}">
        <p14:creationId xmlns:p14="http://schemas.microsoft.com/office/powerpoint/2010/main" val="3223180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9284C-E153-43F8-A4EE-636C7A1CC86C}" type="slidenum">
              <a:rPr lang="en-US" smtClean="0"/>
              <a:t>18</a:t>
            </a:fld>
            <a:endParaRPr lang="en-US" dirty="0"/>
          </a:p>
        </p:txBody>
      </p:sp>
    </p:spTree>
    <p:extLst>
      <p:ext uri="{BB962C8B-B14F-4D97-AF65-F5344CB8AC3E}">
        <p14:creationId xmlns:p14="http://schemas.microsoft.com/office/powerpoint/2010/main" val="1784724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Euphemia"/>
              </a:rPr>
              <a:t>These are venous results</a:t>
            </a:r>
            <a:r>
              <a:rPr lang="en-US" sz="1200" baseline="0" dirty="0">
                <a:solidFill>
                  <a:srgbClr val="000000"/>
                </a:solidFill>
                <a:latin typeface="Euphemia"/>
              </a:rPr>
              <a:t> only. </a:t>
            </a:r>
          </a:p>
          <a:p>
            <a:endParaRPr lang="en-US" sz="1200" baseline="0" dirty="0">
              <a:solidFill>
                <a:srgbClr val="000000"/>
              </a:solidFill>
              <a:latin typeface="Euphemia"/>
            </a:endParaRPr>
          </a:p>
          <a:p>
            <a:r>
              <a:rPr lang="en-US" sz="1200" dirty="0">
                <a:solidFill>
                  <a:srgbClr val="000000"/>
                </a:solidFill>
                <a:latin typeface="Euphemia"/>
              </a:rPr>
              <a:t>A total of 19 children (6 months to 6 years)</a:t>
            </a:r>
            <a:r>
              <a:rPr lang="en-US" sz="1200" baseline="0" dirty="0">
                <a:solidFill>
                  <a:srgbClr val="000000"/>
                </a:solidFill>
                <a:latin typeface="Euphemia"/>
              </a:rPr>
              <a:t> </a:t>
            </a:r>
            <a:r>
              <a:rPr lang="en-US" sz="1200" dirty="0">
                <a:solidFill>
                  <a:srgbClr val="000000"/>
                </a:solidFill>
                <a:latin typeface="Arial" panose="020B0604020202020204" pitchFamily="34" charset="0"/>
                <a:cs typeface="Arial" panose="020B0604020202020204" pitchFamily="34" charset="0"/>
              </a:rPr>
              <a:t>had only capillary results in the Box – all but 1</a:t>
            </a:r>
            <a:r>
              <a:rPr lang="en-US" sz="1200" baseline="0" dirty="0">
                <a:solidFill>
                  <a:srgbClr val="000000"/>
                </a:solidFill>
                <a:latin typeface="Arial" panose="020B0604020202020204" pitchFamily="34" charset="0"/>
                <a:cs typeface="Arial" panose="020B0604020202020204" pitchFamily="34" charset="0"/>
              </a:rPr>
              <a:t> were below detection</a:t>
            </a:r>
            <a:r>
              <a:rPr lang="en-US" sz="1200" dirty="0">
                <a:solidFill>
                  <a:srgbClr val="000000"/>
                </a:solidFill>
                <a:latin typeface="Arial" panose="020B0604020202020204" pitchFamily="34" charset="0"/>
                <a:cs typeface="Arial" panose="020B0604020202020204" pitchFamily="34" charset="0"/>
              </a:rPr>
              <a:t>.</a:t>
            </a:r>
            <a:endParaRPr lang="en-US" sz="1200" baseline="0" dirty="0">
              <a:solidFill>
                <a:srgbClr val="000000"/>
              </a:solidFill>
              <a:latin typeface="Euphemia"/>
            </a:endParaRPr>
          </a:p>
          <a:p>
            <a:r>
              <a:rPr lang="en-US" sz="1200" dirty="0">
                <a:solidFill>
                  <a:srgbClr val="000000"/>
                </a:solidFill>
                <a:latin typeface="Euphemia"/>
              </a:rPr>
              <a:t>Capillary results are not combined</a:t>
            </a:r>
            <a:r>
              <a:rPr lang="en-US" sz="1200" baseline="0" dirty="0">
                <a:solidFill>
                  <a:srgbClr val="000000"/>
                </a:solidFill>
                <a:latin typeface="Euphemia"/>
              </a:rPr>
              <a:t> with the venous results and therefore, not presented</a:t>
            </a:r>
            <a:r>
              <a:rPr lang="en-US" sz="1200" dirty="0">
                <a:solidFill>
                  <a:srgbClr val="000000"/>
                </a:solidFill>
                <a:latin typeface="Euphemia"/>
              </a:rPr>
              <a:t> here due to the high FS detection limit in 2021 and potential underestimation of results from issues with the capillary test kits. </a:t>
            </a:r>
          </a:p>
        </p:txBody>
      </p:sp>
      <p:sp>
        <p:nvSpPr>
          <p:cNvPr id="4" name="Slide Number Placeholder 3"/>
          <p:cNvSpPr>
            <a:spLocks noGrp="1"/>
          </p:cNvSpPr>
          <p:nvPr>
            <p:ph type="sldNum" sz="quarter" idx="10"/>
          </p:nvPr>
        </p:nvSpPr>
        <p:spPr/>
        <p:txBody>
          <a:bodyPr/>
          <a:lstStyle/>
          <a:p>
            <a:fld id="{25C9284C-E153-43F8-A4EE-636C7A1CC86C}" type="slidenum">
              <a:rPr lang="en-US" smtClean="0"/>
              <a:t>19</a:t>
            </a:fld>
            <a:endParaRPr lang="en-US" dirty="0"/>
          </a:p>
        </p:txBody>
      </p:sp>
    </p:spTree>
    <p:extLst>
      <p:ext uri="{BB962C8B-B14F-4D97-AF65-F5344CB8AC3E}">
        <p14:creationId xmlns:p14="http://schemas.microsoft.com/office/powerpoint/2010/main" val="1638467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Euphemia"/>
              </a:rPr>
              <a:t>Note: Only venous blood sample results are shown. Capillary results were not show due to high detection limit and potential underestimation of results due to issues with the capillary test kits.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latin typeface="Euphem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Euphemia"/>
              </a:rPr>
              <a:t>A total of 8 non-eligible participants had only capillary results in the Box. </a:t>
            </a:r>
          </a:p>
          <a:p>
            <a:endParaRPr lang="en-US" dirty="0"/>
          </a:p>
        </p:txBody>
      </p:sp>
      <p:sp>
        <p:nvSpPr>
          <p:cNvPr id="4" name="Slide Number Placeholder 3"/>
          <p:cNvSpPr>
            <a:spLocks noGrp="1"/>
          </p:cNvSpPr>
          <p:nvPr>
            <p:ph type="sldNum" sz="quarter" idx="10"/>
          </p:nvPr>
        </p:nvSpPr>
        <p:spPr/>
        <p:txBody>
          <a:bodyPr/>
          <a:lstStyle/>
          <a:p>
            <a:fld id="{25C9284C-E153-43F8-A4EE-636C7A1CC86C}" type="slidenum">
              <a:rPr lang="en-US" smtClean="0"/>
              <a:t>20</a:t>
            </a:fld>
            <a:endParaRPr lang="en-US" dirty="0"/>
          </a:p>
        </p:txBody>
      </p:sp>
    </p:spTree>
    <p:extLst>
      <p:ext uri="{BB962C8B-B14F-4D97-AF65-F5344CB8AC3E}">
        <p14:creationId xmlns:p14="http://schemas.microsoft.com/office/powerpoint/2010/main" val="1173605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included some background on Pb effects and the LHIP,</a:t>
            </a:r>
            <a:r>
              <a:rPr lang="en-US" baseline="0" dirty="0"/>
              <a:t> which we’ll go over before presenting the 2021 results.</a:t>
            </a:r>
            <a:r>
              <a:rPr lang="en-US" dirty="0"/>
              <a:t> </a:t>
            </a:r>
          </a:p>
        </p:txBody>
      </p:sp>
      <p:sp>
        <p:nvSpPr>
          <p:cNvPr id="4" name="Slide Number Placeholder 3"/>
          <p:cNvSpPr>
            <a:spLocks noGrp="1"/>
          </p:cNvSpPr>
          <p:nvPr>
            <p:ph type="sldNum" sz="quarter" idx="10"/>
          </p:nvPr>
        </p:nvSpPr>
        <p:spPr/>
        <p:txBody>
          <a:bodyPr/>
          <a:lstStyle/>
          <a:p>
            <a:fld id="{25C9284C-E153-43F8-A4EE-636C7A1CC86C}" type="slidenum">
              <a:rPr lang="en-US" smtClean="0"/>
              <a:t>2</a:t>
            </a:fld>
            <a:endParaRPr lang="en-US" dirty="0"/>
          </a:p>
        </p:txBody>
      </p:sp>
    </p:spTree>
    <p:extLst>
      <p:ext uri="{BB962C8B-B14F-4D97-AF65-F5344CB8AC3E}">
        <p14:creationId xmlns:p14="http://schemas.microsoft.com/office/powerpoint/2010/main" val="528105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9284C-E153-43F8-A4EE-636C7A1CC86C}" type="slidenum">
              <a:rPr lang="en-US" smtClean="0"/>
              <a:t>21</a:t>
            </a:fld>
            <a:endParaRPr lang="en-US" dirty="0"/>
          </a:p>
        </p:txBody>
      </p:sp>
    </p:spTree>
    <p:extLst>
      <p:ext uri="{BB962C8B-B14F-4D97-AF65-F5344CB8AC3E}">
        <p14:creationId xmlns:p14="http://schemas.microsoft.com/office/powerpoint/2010/main" val="300197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Basin/OU3</a:t>
            </a:r>
            <a:r>
              <a:rPr lang="en-US" baseline="0" dirty="0"/>
              <a:t> RAOs are somewhat different from the Box because the OU3 ROD was signed 11 years later and coincides with the EPA guidance at that time. </a:t>
            </a:r>
          </a:p>
          <a:p>
            <a:r>
              <a:rPr lang="en-US" baseline="0" dirty="0"/>
              <a:t>In general, the RAOs are to reduce exposures to soils &amp; dusts so there is a low chance of a high BLPB level.</a:t>
            </a:r>
            <a:endParaRPr lang="en-US" dirty="0"/>
          </a:p>
        </p:txBody>
      </p:sp>
      <p:sp>
        <p:nvSpPr>
          <p:cNvPr id="4" name="Slide Number Placeholder 3"/>
          <p:cNvSpPr>
            <a:spLocks noGrp="1"/>
          </p:cNvSpPr>
          <p:nvPr>
            <p:ph type="sldNum" sz="quarter" idx="10"/>
          </p:nvPr>
        </p:nvSpPr>
        <p:spPr/>
        <p:txBody>
          <a:bodyPr/>
          <a:lstStyle/>
          <a:p>
            <a:fld id="{25C9284C-E153-43F8-A4EE-636C7A1CC86C}" type="slidenum">
              <a:rPr lang="en-US" smtClean="0"/>
              <a:t>22</a:t>
            </a:fld>
            <a:endParaRPr lang="en-US" dirty="0"/>
          </a:p>
        </p:txBody>
      </p:sp>
    </p:spTree>
    <p:extLst>
      <p:ext uri="{BB962C8B-B14F-4D97-AF65-F5344CB8AC3E}">
        <p14:creationId xmlns:p14="http://schemas.microsoft.com/office/powerpoint/2010/main" val="3378146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we’ve seen with</a:t>
            </a:r>
            <a:r>
              <a:rPr lang="en-US" baseline="0" dirty="0"/>
              <a:t> BLPB levels in the Basin, relative to the Box</a:t>
            </a:r>
            <a:endParaRPr lang="en-US" dirty="0"/>
          </a:p>
        </p:txBody>
      </p:sp>
      <p:sp>
        <p:nvSpPr>
          <p:cNvPr id="4" name="Slide Number Placeholder 3"/>
          <p:cNvSpPr>
            <a:spLocks noGrp="1"/>
          </p:cNvSpPr>
          <p:nvPr>
            <p:ph type="sldNum" sz="quarter" idx="10"/>
          </p:nvPr>
        </p:nvSpPr>
        <p:spPr/>
        <p:txBody>
          <a:bodyPr/>
          <a:lstStyle/>
          <a:p>
            <a:fld id="{25C9284C-E153-43F8-A4EE-636C7A1CC86C}" type="slidenum">
              <a:rPr lang="en-US" smtClean="0"/>
              <a:t>23</a:t>
            </a:fld>
            <a:endParaRPr lang="en-US" dirty="0"/>
          </a:p>
        </p:txBody>
      </p:sp>
    </p:spTree>
    <p:extLst>
      <p:ext uri="{BB962C8B-B14F-4D97-AF65-F5344CB8AC3E}">
        <p14:creationId xmlns:p14="http://schemas.microsoft.com/office/powerpoint/2010/main" val="4207505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Euphemia"/>
              </a:rPr>
              <a:t>Note: Only venous blood sample results are shown. Capillary results were not show due to high detection limit and potential underestimation of results due to issues with the capillary test kits. A total of 25 kids 6 months to 6 years old had only capillary results in the Basin. </a:t>
            </a:r>
          </a:p>
          <a:p>
            <a:endParaRPr lang="en-US" dirty="0"/>
          </a:p>
        </p:txBody>
      </p:sp>
      <p:sp>
        <p:nvSpPr>
          <p:cNvPr id="4" name="Slide Number Placeholder 3"/>
          <p:cNvSpPr>
            <a:spLocks noGrp="1"/>
          </p:cNvSpPr>
          <p:nvPr>
            <p:ph type="sldNum" sz="quarter" idx="10"/>
          </p:nvPr>
        </p:nvSpPr>
        <p:spPr/>
        <p:txBody>
          <a:bodyPr/>
          <a:lstStyle/>
          <a:p>
            <a:fld id="{25C9284C-E153-43F8-A4EE-636C7A1CC86C}" type="slidenum">
              <a:rPr lang="en-US" smtClean="0"/>
              <a:t>25</a:t>
            </a:fld>
            <a:endParaRPr lang="en-US" dirty="0"/>
          </a:p>
        </p:txBody>
      </p:sp>
    </p:spTree>
    <p:extLst>
      <p:ext uri="{BB962C8B-B14F-4D97-AF65-F5344CB8AC3E}">
        <p14:creationId xmlns:p14="http://schemas.microsoft.com/office/powerpoint/2010/main" val="2088913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Euphemia"/>
              </a:rPr>
              <a:t>Note: Only venous blood sample results are shown. Capillary results were not show due to high detection limit and potential underestimation of results due to issues with the capillary test kits. A total of 13 non-eligible participants had only capillary results in the Basin. </a:t>
            </a:r>
          </a:p>
          <a:p>
            <a:endParaRPr lang="en-US" dirty="0"/>
          </a:p>
        </p:txBody>
      </p:sp>
      <p:sp>
        <p:nvSpPr>
          <p:cNvPr id="4" name="Slide Number Placeholder 3"/>
          <p:cNvSpPr>
            <a:spLocks noGrp="1"/>
          </p:cNvSpPr>
          <p:nvPr>
            <p:ph type="sldNum" sz="quarter" idx="10"/>
          </p:nvPr>
        </p:nvSpPr>
        <p:spPr/>
        <p:txBody>
          <a:bodyPr/>
          <a:lstStyle/>
          <a:p>
            <a:fld id="{25C9284C-E153-43F8-A4EE-636C7A1CC86C}" type="slidenum">
              <a:rPr lang="en-US" smtClean="0"/>
              <a:t>26</a:t>
            </a:fld>
            <a:endParaRPr lang="en-US" dirty="0"/>
          </a:p>
        </p:txBody>
      </p:sp>
    </p:spTree>
    <p:extLst>
      <p:ext uri="{BB962C8B-B14F-4D97-AF65-F5344CB8AC3E}">
        <p14:creationId xmlns:p14="http://schemas.microsoft.com/office/powerpoint/2010/main" val="682870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PHD offered free in-home consultations to all families or individuals with an elevated lead level </a:t>
            </a:r>
            <a:r>
              <a:rPr lang="en-US" sz="1200" u="sng" kern="1200" dirty="0">
                <a:solidFill>
                  <a:schemeClr val="tx1"/>
                </a:solidFill>
                <a:effectLst/>
                <a:latin typeface="+mn-lt"/>
                <a:ea typeface="+mn-ea"/>
                <a:cs typeface="+mn-cs"/>
              </a:rPr>
              <a:t>&gt;</a:t>
            </a:r>
            <a:r>
              <a:rPr lang="en-US" sz="1200" kern="1200" dirty="0">
                <a:solidFill>
                  <a:schemeClr val="tx1"/>
                </a:solidFill>
                <a:effectLst/>
                <a:latin typeface="+mn-lt"/>
                <a:ea typeface="+mn-ea"/>
                <a:cs typeface="+mn-cs"/>
              </a:rPr>
              <a:t>5 ug/dL and recommended that parents or individuals follow up with their physician.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 the screening</a:t>
            </a:r>
            <a:r>
              <a:rPr lang="en-US" sz="1200" kern="1200" baseline="0" dirty="0">
                <a:solidFill>
                  <a:schemeClr val="tx1"/>
                </a:solidFill>
                <a:effectLst/>
                <a:latin typeface="+mn-lt"/>
                <a:ea typeface="+mn-ea"/>
                <a:cs typeface="+mn-cs"/>
              </a:rPr>
              <a:t> evet was over in August, the </a:t>
            </a:r>
            <a:r>
              <a:rPr lang="en-US" sz="1200" kern="1200" dirty="0">
                <a:solidFill>
                  <a:schemeClr val="tx1"/>
                </a:solidFill>
                <a:effectLst/>
                <a:latin typeface="+mn-lt"/>
                <a:ea typeface="+mn-ea"/>
                <a:cs typeface="+mn-cs"/>
              </a:rPr>
              <a:t>CDC lowered the blood lead reference value from 5.0 µg/dL to 3.5 µg/dL on October 28, 2021. This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did not affect the 2021 screening.  However, you’ll notice that the data summaries show the % of BLPB</a:t>
            </a:r>
            <a:r>
              <a:rPr lang="en-US" sz="1200" kern="1200" baseline="0" dirty="0">
                <a:solidFill>
                  <a:schemeClr val="tx1"/>
                </a:solidFill>
                <a:effectLst/>
                <a:latin typeface="+mn-lt"/>
                <a:ea typeface="+mn-ea"/>
                <a:cs typeface="+mn-cs"/>
              </a:rPr>
              <a:t> results </a:t>
            </a:r>
            <a:r>
              <a:rPr kumimoji="0" lang="en-US" sz="1200" b="0" i="0" u="sng" strike="noStrike" kern="1200" cap="none" spc="0" normalizeH="0" baseline="0" noProof="0" dirty="0">
                <a:ln>
                  <a:noFill/>
                </a:ln>
                <a:solidFill>
                  <a:srgbClr val="000000"/>
                </a:solidFill>
                <a:effectLst/>
                <a:uLnTx/>
                <a:uFillTx/>
                <a:latin typeface="Arial" charset="0"/>
                <a:ea typeface="+mn-ea"/>
                <a:cs typeface="Arial" panose="020B0604020202020204" pitchFamily="34" charset="0"/>
                <a:sym typeface="UniversalMath1 BT"/>
              </a:rPr>
              <a:t>&gt;</a:t>
            </a:r>
            <a:r>
              <a:rPr kumimoji="0" lang="en-US" sz="1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3.5  </a:t>
            </a:r>
            <a:r>
              <a:rPr kumimoji="0" lang="el-GR" sz="1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μ</a:t>
            </a:r>
            <a:r>
              <a:rPr kumimoji="0" lang="en-US" sz="1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g/dL - and PHD will use this new reference value for follow-ups in future years</a:t>
            </a:r>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25C9284C-E153-43F8-A4EE-636C7A1CC86C}" type="slidenum">
              <a:rPr lang="en-US" smtClean="0"/>
              <a:t>27</a:t>
            </a:fld>
            <a:endParaRPr lang="en-US" dirty="0"/>
          </a:p>
        </p:txBody>
      </p:sp>
    </p:spTree>
    <p:extLst>
      <p:ext uri="{BB962C8B-B14F-4D97-AF65-F5344CB8AC3E}">
        <p14:creationId xmlns:p14="http://schemas.microsoft.com/office/powerpoint/2010/main" val="1097345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Extra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Typically not in presentation but as a handout</a:t>
            </a:r>
          </a:p>
          <a:p>
            <a:endParaRPr lang="en-US" dirty="0"/>
          </a:p>
        </p:txBody>
      </p:sp>
      <p:sp>
        <p:nvSpPr>
          <p:cNvPr id="4" name="Slide Number Placeholder 3"/>
          <p:cNvSpPr>
            <a:spLocks noGrp="1"/>
          </p:cNvSpPr>
          <p:nvPr>
            <p:ph type="sldNum" sz="quarter" idx="5"/>
          </p:nvPr>
        </p:nvSpPr>
        <p:spPr/>
        <p:txBody>
          <a:bodyPr/>
          <a:lstStyle/>
          <a:p>
            <a:fld id="{4576E2FA-B237-4FB1-89BC-DE3045F14066}" type="slidenum">
              <a:rPr lang="en-US" smtClean="0"/>
              <a:t>29</a:t>
            </a:fld>
            <a:endParaRPr lang="en-US" dirty="0"/>
          </a:p>
        </p:txBody>
      </p:sp>
    </p:spTree>
    <p:extLst>
      <p:ext uri="{BB962C8B-B14F-4D97-AF65-F5344CB8AC3E}">
        <p14:creationId xmlns:p14="http://schemas.microsoft.com/office/powerpoint/2010/main" val="41519896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Extra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Typically not in presentation but as a handout</a:t>
            </a:r>
          </a:p>
        </p:txBody>
      </p:sp>
      <p:sp>
        <p:nvSpPr>
          <p:cNvPr id="4" name="Slide Number Placeholder 3"/>
          <p:cNvSpPr>
            <a:spLocks noGrp="1"/>
          </p:cNvSpPr>
          <p:nvPr>
            <p:ph type="sldNum" sz="quarter" idx="5"/>
          </p:nvPr>
        </p:nvSpPr>
        <p:spPr/>
        <p:txBody>
          <a:bodyPr/>
          <a:lstStyle/>
          <a:p>
            <a:fld id="{4576E2FA-B237-4FB1-89BC-DE3045F14066}" type="slidenum">
              <a:rPr lang="en-US" smtClean="0"/>
              <a:t>30</a:t>
            </a:fld>
            <a:endParaRPr lang="en-US" dirty="0"/>
          </a:p>
        </p:txBody>
      </p:sp>
    </p:spTree>
    <p:extLst>
      <p:ext uri="{BB962C8B-B14F-4D97-AF65-F5344CB8AC3E}">
        <p14:creationId xmlns:p14="http://schemas.microsoft.com/office/powerpoint/2010/main" val="3416646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sz="1200" b="1" dirty="0">
                <a:solidFill>
                  <a:schemeClr val="tx2"/>
                </a:solidFill>
                <a:latin typeface="Arial" panose="020B0604020202020204" pitchFamily="34" charset="0"/>
                <a:cs typeface="Arial" panose="020B0604020202020204" pitchFamily="34" charset="0"/>
              </a:rPr>
              <a:t>Common Routes of Exposure - </a:t>
            </a:r>
          </a:p>
          <a:p>
            <a:pPr>
              <a:buFont typeface="Arial" panose="020B0604020202020204" pitchFamily="34" charset="0"/>
              <a:buChar char="•"/>
            </a:pPr>
            <a:r>
              <a:rPr lang="en-US" sz="1200" b="1" dirty="0">
                <a:solidFill>
                  <a:schemeClr val="tx2"/>
                </a:solidFill>
                <a:latin typeface="Arial" panose="020B0604020202020204" pitchFamily="34" charset="0"/>
                <a:cs typeface="Arial" panose="020B0604020202020204" pitchFamily="34" charset="0"/>
              </a:rPr>
              <a:t>Ingestion</a:t>
            </a:r>
            <a:r>
              <a:rPr lang="en-US" sz="1200" dirty="0">
                <a:solidFill>
                  <a:schemeClr val="tx2"/>
                </a:solidFill>
                <a:latin typeface="Arial" panose="020B0604020202020204" pitchFamily="34" charset="0"/>
                <a:cs typeface="Arial" panose="020B0604020202020204" pitchFamily="34" charset="0"/>
              </a:rPr>
              <a:t> – Most common exposure route.  A</a:t>
            </a:r>
            <a:r>
              <a:rPr lang="en-US" sz="1200" dirty="0">
                <a:latin typeface="Arial" panose="020B0604020202020204" pitchFamily="34" charset="0"/>
                <a:cs typeface="Arial" panose="020B0604020202020204" pitchFamily="34" charset="0"/>
              </a:rPr>
              <a:t>bsorption in the</a:t>
            </a:r>
            <a:r>
              <a:rPr lang="en-US" sz="1200" baseline="0" dirty="0">
                <a:latin typeface="Arial" panose="020B0604020202020204" pitchFamily="34" charset="0"/>
                <a:cs typeface="Arial" panose="020B0604020202020204" pitchFamily="34" charset="0"/>
              </a:rPr>
              <a:t> body varies – “</a:t>
            </a:r>
            <a:r>
              <a:rPr lang="en-US" dirty="0"/>
              <a:t>The fraction of ingested Pb absorbed from the gastrointestinal tract depends on many factors, including age, diet, nutrition, and physiological characteristics of Pb in the medium ingested.” (ATSDR</a:t>
            </a:r>
            <a:r>
              <a:rPr lang="en-US" baseline="0" dirty="0"/>
              <a:t> 2020)</a:t>
            </a:r>
            <a:endParaRPr lang="en-US" sz="1200" dirty="0">
              <a:solidFill>
                <a:schemeClr val="tx2"/>
              </a:solidFill>
              <a:latin typeface="Arial" panose="020B0604020202020204" pitchFamily="34" charset="0"/>
              <a:cs typeface="Arial" panose="020B0604020202020204" pitchFamily="34" charset="0"/>
            </a:endParaRPr>
          </a:p>
          <a:p>
            <a:pPr>
              <a:spcBef>
                <a:spcPts val="1800"/>
              </a:spcBef>
              <a:buFont typeface="Arial" panose="020B0604020202020204" pitchFamily="34" charset="0"/>
              <a:buChar char="•"/>
            </a:pPr>
            <a:r>
              <a:rPr lang="en-US" sz="1200" b="1" dirty="0">
                <a:solidFill>
                  <a:schemeClr val="tx2"/>
                </a:solidFill>
                <a:latin typeface="Arial" panose="020B0604020202020204" pitchFamily="34" charset="0"/>
                <a:cs typeface="Arial" panose="020B0604020202020204" pitchFamily="34" charset="0"/>
              </a:rPr>
              <a:t>Inhalation</a:t>
            </a:r>
            <a:r>
              <a:rPr lang="en-US" sz="1200" dirty="0">
                <a:solidFill>
                  <a:schemeClr val="tx2"/>
                </a:solidFill>
                <a:latin typeface="Arial" panose="020B0604020202020204" pitchFamily="34" charset="0"/>
                <a:cs typeface="Arial" panose="020B0604020202020204" pitchFamily="34" charset="0"/>
              </a:rPr>
              <a:t> – Almost all lead deposited in the lungs is absorbed into the body </a:t>
            </a:r>
            <a:r>
              <a:rPr lang="en-US" dirty="0">
                <a:solidFill>
                  <a:schemeClr val="tx2"/>
                </a:solidFill>
                <a:latin typeface="Arial" panose="020B0604020202020204" pitchFamily="34" charset="0"/>
                <a:cs typeface="Arial" panose="020B0604020202020204" pitchFamily="34" charset="0"/>
              </a:rPr>
              <a:t>(ATSDR 2020)</a:t>
            </a:r>
          </a:p>
          <a:p>
            <a:pPr>
              <a:spcBef>
                <a:spcPts val="1800"/>
              </a:spcBef>
              <a:buFont typeface="Arial" panose="020B0604020202020204" pitchFamily="34" charset="0"/>
              <a:buNone/>
            </a:pPr>
            <a:r>
              <a:rPr lang="en-US" dirty="0"/>
              <a:t>“Pb in submicron size particles can be almost completely absorbed through the respiratory tract, whereas larger particles may be moved after deposition in the respiratory tract by mucociliary clearance toward the oropharynx and swallowed.” </a:t>
            </a:r>
            <a:endParaRPr lang="en-US" dirty="0">
              <a:solidFill>
                <a:schemeClr val="tx2"/>
              </a:solidFill>
              <a:latin typeface="Arial" panose="020B0604020202020204" pitchFamily="34" charset="0"/>
              <a:cs typeface="Arial" panose="020B0604020202020204" pitchFamily="34" charset="0"/>
            </a:endParaRPr>
          </a:p>
          <a:p>
            <a:pPr>
              <a:spcBef>
                <a:spcPts val="1800"/>
              </a:spcBef>
              <a:buFont typeface="Arial" panose="020B0604020202020204" pitchFamily="34" charset="0"/>
              <a:buNone/>
            </a:pPr>
            <a:r>
              <a:rPr lang="en-US" dirty="0"/>
              <a:t>“Absorption of deposited Pb is influenced by particle size and solubility as well as the pattern of regional deposition within the respiratory tract.”</a:t>
            </a:r>
          </a:p>
          <a:p>
            <a:pPr>
              <a:spcBef>
                <a:spcPts val="1800"/>
              </a:spcBef>
              <a:buFont typeface="Arial" panose="020B0604020202020204" pitchFamily="34" charset="0"/>
              <a:buChar char="•"/>
            </a:pPr>
            <a:endParaRPr lang="en-US" dirty="0">
              <a:solidFill>
                <a:schemeClr val="tx2"/>
              </a:solidFill>
              <a:latin typeface="Arial" panose="020B0604020202020204" pitchFamily="34" charset="0"/>
              <a:cs typeface="Arial" panose="020B0604020202020204" pitchFamily="34" charset="0"/>
            </a:endParaRPr>
          </a:p>
          <a:p>
            <a:pPr>
              <a:spcBef>
                <a:spcPts val="1800"/>
              </a:spcBef>
              <a:buFont typeface="Arial" panose="020B0604020202020204" pitchFamily="34" charset="0"/>
              <a:buChar char="•"/>
            </a:pPr>
            <a:r>
              <a:rPr lang="en-US" sz="1200" dirty="0">
                <a:solidFill>
                  <a:schemeClr val="tx2"/>
                </a:solidFill>
                <a:latin typeface="Arial" panose="020B0604020202020204" pitchFamily="34" charset="0"/>
                <a:cs typeface="Arial" panose="020B0604020202020204" pitchFamily="34" charset="0"/>
              </a:rPr>
              <a:t>Blood serves as the initial receptacle of absorbed lead and distributes throughout the body, making it available to all soft tissue organs.</a:t>
            </a:r>
          </a:p>
          <a:p>
            <a:endParaRPr lang="en-US" sz="1100" dirty="0">
              <a:solidFill>
                <a:schemeClr val="tx2"/>
              </a:solidFill>
              <a:latin typeface="Arial" panose="020B0604020202020204" pitchFamily="34" charset="0"/>
              <a:cs typeface="Arial" panose="020B0604020202020204" pitchFamily="34" charset="0"/>
            </a:endParaRPr>
          </a:p>
          <a:p>
            <a:pPr marL="0" indent="0">
              <a:buNone/>
            </a:pPr>
            <a:r>
              <a:rPr lang="en-US" dirty="0">
                <a:solidFill>
                  <a:schemeClr val="tx2"/>
                </a:solidFill>
                <a:latin typeface="Arial" panose="020B0604020202020204" pitchFamily="34" charset="0"/>
                <a:cs typeface="Arial" panose="020B0604020202020204" pitchFamily="34" charset="0"/>
              </a:rPr>
              <a:t>Reference: Agency for Toxic Substances and Disease Registry (ATSDR). 2020. Toxicological Profile for Lead. Atlanta, GA: U.S. Department of Health and Human Services, </a:t>
            </a:r>
            <a:r>
              <a:rPr lang="en-US" dirty="0">
                <a:latin typeface="Arial" panose="020B0604020202020204" pitchFamily="34" charset="0"/>
                <a:cs typeface="Arial" panose="020B0604020202020204" pitchFamily="34" charset="0"/>
              </a:rPr>
              <a:t>Agency for Toxic Substances and Disease Registry. https://wwwn.cdc.gov/TSP/ToxProfiles/ToxProfiles.aspx?id=96&amp;tid=22</a:t>
            </a:r>
          </a:p>
          <a:p>
            <a:pPr marL="0" inden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5C9284C-E153-43F8-A4EE-636C7A1CC86C}" type="slidenum">
              <a:rPr lang="en-US" smtClean="0"/>
              <a:t>3</a:t>
            </a:fld>
            <a:endParaRPr lang="en-US" dirty="0"/>
          </a:p>
        </p:txBody>
      </p:sp>
    </p:spTree>
    <p:extLst>
      <p:ext uri="{BB962C8B-B14F-4D97-AF65-F5344CB8AC3E}">
        <p14:creationId xmlns:p14="http://schemas.microsoft.com/office/powerpoint/2010/main" val="1247812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tx2"/>
                </a:solidFill>
                <a:latin typeface="Arial" panose="020B0604020202020204" pitchFamily="34" charset="0"/>
                <a:cs typeface="Arial" panose="020B0604020202020204" pitchFamily="34" charset="0"/>
              </a:rPr>
              <a:t>Children</a:t>
            </a:r>
            <a:r>
              <a:rPr lang="en-US" sz="1200" dirty="0">
                <a:solidFill>
                  <a:schemeClr val="tx2"/>
                </a:solidFill>
                <a:latin typeface="Arial" panose="020B0604020202020204" pitchFamily="34" charset="0"/>
                <a:cs typeface="Arial" panose="020B0604020202020204" pitchFamily="34" charset="0"/>
              </a:rPr>
              <a:t> – more affected by lead due to behavior &amp; physiology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No safe blood lead threshold for the adverse effects of lead on infant or child neurodevelopment</a:t>
            </a:r>
            <a:endParaRPr lang="en-US" sz="1200" dirty="0">
              <a:solidFill>
                <a:schemeClr val="tx2"/>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tx2"/>
                </a:solidFill>
                <a:latin typeface="Arial" panose="020B0604020202020204" pitchFamily="34" charset="0"/>
                <a:cs typeface="Arial" panose="020B0604020202020204" pitchFamily="34" charset="0"/>
              </a:rPr>
              <a:t>Pregnant women</a:t>
            </a:r>
            <a:r>
              <a:rPr lang="en-US" sz="1200" dirty="0">
                <a:solidFill>
                  <a:schemeClr val="tx2"/>
                </a:solidFill>
                <a:latin typeface="Arial" panose="020B0604020202020204" pitchFamily="34" charset="0"/>
                <a:cs typeface="Arial" panose="020B0604020202020204" pitchFamily="34" charset="0"/>
              </a:rPr>
              <a:t> – readily crosses the placenta adversely affecting the fetus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solidFill>
                  <a:schemeClr val="tx2"/>
                </a:solidFill>
                <a:latin typeface="Arial" panose="020B0604020202020204" pitchFamily="34" charset="0"/>
                <a:cs typeface="Arial" panose="020B0604020202020204" pitchFamily="34" charset="0"/>
              </a:rPr>
              <a:t>Adults</a:t>
            </a:r>
            <a:r>
              <a:rPr lang="en-US" sz="2000" dirty="0">
                <a:solidFill>
                  <a:schemeClr val="tx2"/>
                </a:solidFill>
                <a:latin typeface="Arial" panose="020B0604020202020204" pitchFamily="34" charset="0"/>
                <a:cs typeface="Arial" panose="020B0604020202020204" pitchFamily="34" charset="0"/>
              </a:rPr>
              <a:t> with cumulative exposure – typically, </a:t>
            </a:r>
            <a:r>
              <a:rPr lang="en-US" sz="2000" b="1" dirty="0">
                <a:solidFill>
                  <a:schemeClr val="tx2"/>
                </a:solidFill>
                <a:latin typeface="Arial" panose="020B0604020202020204" pitchFamily="34" charset="0"/>
                <a:cs typeface="Arial" panose="020B0604020202020204" pitchFamily="34" charset="0"/>
              </a:rPr>
              <a:t>recreational</a:t>
            </a:r>
            <a:r>
              <a:rPr lang="en-US" sz="2000" dirty="0">
                <a:solidFill>
                  <a:schemeClr val="tx2"/>
                </a:solidFill>
                <a:latin typeface="Arial" panose="020B0604020202020204" pitchFamily="34" charset="0"/>
                <a:cs typeface="Arial" panose="020B0604020202020204" pitchFamily="34" charset="0"/>
              </a:rPr>
              <a:t>, occupational, or hobby related</a:t>
            </a:r>
          </a:p>
          <a:p>
            <a:pPr marL="666900" lvl="1">
              <a:buFontTx/>
              <a:buChar char="•"/>
            </a:pPr>
            <a:r>
              <a:rPr lang="en-US" sz="2000" dirty="0">
                <a:latin typeface="Arial" panose="020B0604020202020204" pitchFamily="34" charset="0"/>
                <a:cs typeface="Arial" panose="020B0604020202020204" pitchFamily="34" charset="0"/>
              </a:rPr>
              <a:t>Latent effects of lead exposure during childhood for adults</a:t>
            </a:r>
            <a:endParaRPr lang="en-US" sz="2000" dirty="0">
              <a:solidFill>
                <a:schemeClr val="tx2"/>
              </a:solidFill>
              <a:latin typeface="Arial" panose="020B0604020202020204" pitchFamily="34" charset="0"/>
              <a:cs typeface="Arial" panose="020B0604020202020204" pitchFamily="34" charset="0"/>
            </a:endParaRPr>
          </a:p>
          <a:p>
            <a:pPr marL="342900">
              <a:lnSpc>
                <a:spcPct val="100000"/>
              </a:lnSpc>
              <a:spcBef>
                <a:spcPts val="1800"/>
              </a:spcBef>
              <a:buFontTx/>
              <a:buChar char="•"/>
            </a:pPr>
            <a:r>
              <a:rPr lang="en-US" sz="2000" dirty="0">
                <a:solidFill>
                  <a:schemeClr val="tx2"/>
                </a:solidFill>
                <a:latin typeface="Arial" panose="020B0604020202020204" pitchFamily="34" charset="0"/>
                <a:cs typeface="Arial" panose="020B0604020202020204" pitchFamily="34" charset="0"/>
              </a:rPr>
              <a:t>Genetically pre-disposed individuals</a:t>
            </a:r>
          </a:p>
          <a:p>
            <a:pPr marL="36900" indent="0" algn="l">
              <a:buFont typeface="Wingdings 2" panose="05020102010507070707" pitchFamily="18" charset="2"/>
              <a:buNone/>
            </a:pPr>
            <a:endParaRPr lang="en-US" sz="2000" dirty="0">
              <a:latin typeface="Arial" panose="020B0604020202020204" pitchFamily="34" charset="0"/>
              <a:cs typeface="Arial" panose="020B0604020202020204" pitchFamily="34" charset="0"/>
              <a:sym typeface="Wingdings" panose="05000000000000000000" pitchFamily="2" charset="2"/>
            </a:endParaRPr>
          </a:p>
          <a:p>
            <a:pPr marL="36900" indent="0" algn="l">
              <a:buFont typeface="Wingdings 2" panose="05020102010507070707" pitchFamily="18" charset="2"/>
              <a:buNone/>
            </a:pPr>
            <a:r>
              <a:rPr lang="en-US" sz="2000" dirty="0">
                <a:latin typeface="Arial" panose="020B0604020202020204" pitchFamily="34" charset="0"/>
                <a:cs typeface="Arial" panose="020B0604020202020204" pitchFamily="34" charset="0"/>
              </a:rPr>
              <a:t>Lead exposure often occurs with no obvious symptoms – </a:t>
            </a:r>
            <a:r>
              <a:rPr lang="en-US" sz="2000" u="none" dirty="0">
                <a:latin typeface="Arial" panose="020B0604020202020204" pitchFamily="34" charset="0"/>
                <a:cs typeface="Arial" panose="020B0604020202020204" pitchFamily="34" charset="0"/>
              </a:rPr>
              <a:t>a blood lead test is the best tool for identifying exposure &amp; health risks</a:t>
            </a:r>
          </a:p>
          <a:p>
            <a:pPr marL="342900">
              <a:lnSpc>
                <a:spcPct val="100000"/>
              </a:lnSpc>
              <a:spcBef>
                <a:spcPts val="1800"/>
              </a:spcBef>
              <a:buFontTx/>
              <a:buChar char="•"/>
            </a:pPr>
            <a:endParaRPr lang="en-US" sz="2000" u="none" dirty="0">
              <a:solidFill>
                <a:schemeClr val="tx2"/>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25C9284C-E153-43F8-A4EE-636C7A1CC86C}" type="slidenum">
              <a:rPr lang="en-US" smtClean="0"/>
              <a:t>4</a:t>
            </a:fld>
            <a:endParaRPr lang="en-US" dirty="0"/>
          </a:p>
        </p:txBody>
      </p:sp>
    </p:spTree>
    <p:extLst>
      <p:ext uri="{BB962C8B-B14F-4D97-AF65-F5344CB8AC3E}">
        <p14:creationId xmlns:p14="http://schemas.microsoft.com/office/powerpoint/2010/main" val="1613516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FF0000"/>
                </a:solidFill>
              </a:rPr>
              <a:t>CDC recommendation is</a:t>
            </a:r>
            <a:r>
              <a:rPr lang="en-US" sz="1800" baseline="0" dirty="0">
                <a:solidFill>
                  <a:srgbClr val="FF0000"/>
                </a:solidFill>
              </a:rPr>
              <a:t> now </a:t>
            </a:r>
            <a:r>
              <a:rPr lang="en-US" sz="1800" dirty="0">
                <a:solidFill>
                  <a:srgbClr val="FF0000"/>
                </a:solidFill>
              </a:rPr>
              <a:t>3.5</a:t>
            </a:r>
            <a:r>
              <a:rPr lang="en-US" sz="1800" baseline="0" dirty="0">
                <a:solidFill>
                  <a:srgbClr val="FF0000"/>
                </a:solidFill>
              </a:rPr>
              <a:t> ug/dL.  Was 25 ug/dL when OU1 ROD was being developed.</a:t>
            </a:r>
            <a:endParaRPr lang="en-US" sz="1800" dirty="0">
              <a:solidFill>
                <a:srgbClr val="FF0000"/>
              </a:solidFill>
            </a:endParaRPr>
          </a:p>
        </p:txBody>
      </p:sp>
      <p:sp>
        <p:nvSpPr>
          <p:cNvPr id="4" name="Slide Number Placeholder 3"/>
          <p:cNvSpPr>
            <a:spLocks noGrp="1"/>
          </p:cNvSpPr>
          <p:nvPr>
            <p:ph type="sldNum" sz="quarter" idx="10"/>
          </p:nvPr>
        </p:nvSpPr>
        <p:spPr/>
        <p:txBody>
          <a:bodyPr/>
          <a:lstStyle/>
          <a:p>
            <a:fld id="{25C9284C-E153-43F8-A4EE-636C7A1CC86C}" type="slidenum">
              <a:rPr lang="en-US" smtClean="0"/>
              <a:t>5</a:t>
            </a:fld>
            <a:endParaRPr lang="en-US" dirty="0"/>
          </a:p>
        </p:txBody>
      </p:sp>
    </p:spTree>
    <p:extLst>
      <p:ext uri="{BB962C8B-B14F-4D97-AF65-F5344CB8AC3E}">
        <p14:creationId xmlns:p14="http://schemas.microsoft.com/office/powerpoint/2010/main" val="2602882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lnSpc>
                <a:spcPct val="120000"/>
              </a:lnSpc>
              <a:spcBef>
                <a:spcPct val="0"/>
              </a:spcBef>
              <a:spcAft>
                <a:spcPct val="0"/>
              </a:spcAft>
              <a:buSzPct val="85000"/>
              <a:buFont typeface="Arial" panose="020B0604020202020204" pitchFamily="34" charset="0"/>
              <a:buChar char="•"/>
            </a:pPr>
            <a:r>
              <a:rPr lang="en-US" sz="1200" kern="800" dirty="0">
                <a:solidFill>
                  <a:schemeClr val="tx2"/>
                </a:solidFill>
                <a:latin typeface="Arial" charset="0"/>
                <a:sym typeface="UniversalMath1 BT"/>
              </a:rPr>
              <a:t>Annual blood lead surveys are a public health service offered by the State through</a:t>
            </a:r>
            <a:r>
              <a:rPr lang="en-US" sz="1200" kern="800" baseline="0" dirty="0">
                <a:solidFill>
                  <a:schemeClr val="tx2"/>
                </a:solidFill>
                <a:latin typeface="Arial" charset="0"/>
                <a:sym typeface="UniversalMath1 BT"/>
              </a:rPr>
              <a:t> PHD-Kellogg</a:t>
            </a:r>
            <a:endParaRPr lang="en-US" sz="1200" kern="800" dirty="0">
              <a:solidFill>
                <a:schemeClr val="tx2"/>
              </a:solidFill>
              <a:latin typeface="Arial" charset="0"/>
              <a:sym typeface="UniversalMath1 BT"/>
            </a:endParaRPr>
          </a:p>
          <a:p>
            <a:pPr eaLnBrk="0" fontAlgn="base" hangingPunct="0">
              <a:lnSpc>
                <a:spcPct val="120000"/>
              </a:lnSpc>
              <a:spcBef>
                <a:spcPct val="0"/>
              </a:spcBef>
              <a:spcAft>
                <a:spcPct val="0"/>
              </a:spcAft>
              <a:buSzPct val="85000"/>
              <a:buFont typeface="Arial" panose="020B0604020202020204" pitchFamily="34" charset="0"/>
              <a:buChar char="•"/>
            </a:pPr>
            <a:endParaRPr lang="en-US" sz="1200" kern="800" dirty="0">
              <a:solidFill>
                <a:schemeClr val="tx2"/>
              </a:solidFill>
              <a:latin typeface="Arial" charset="0"/>
              <a:sym typeface="UniversalMath1 BT"/>
            </a:endParaRPr>
          </a:p>
          <a:p>
            <a:pPr eaLnBrk="0" fontAlgn="base" hangingPunct="0">
              <a:lnSpc>
                <a:spcPct val="120000"/>
              </a:lnSpc>
              <a:spcBef>
                <a:spcPct val="0"/>
              </a:spcBef>
              <a:spcAft>
                <a:spcPct val="0"/>
              </a:spcAft>
              <a:buSzPct val="85000"/>
              <a:buFont typeface="Arial" panose="020B0604020202020204" pitchFamily="34" charset="0"/>
              <a:buChar char="•"/>
            </a:pPr>
            <a:r>
              <a:rPr lang="en-US" sz="1200" kern="800" dirty="0">
                <a:solidFill>
                  <a:schemeClr val="tx2"/>
                </a:solidFill>
                <a:latin typeface="Arial" charset="0"/>
                <a:sym typeface="UniversalMath1 BT"/>
              </a:rPr>
              <a:t> Not a study or experiment</a:t>
            </a:r>
          </a:p>
          <a:p>
            <a:pPr eaLnBrk="0" fontAlgn="base" hangingPunct="0">
              <a:lnSpc>
                <a:spcPct val="120000"/>
              </a:lnSpc>
              <a:spcBef>
                <a:spcPct val="0"/>
              </a:spcBef>
              <a:spcAft>
                <a:spcPct val="0"/>
              </a:spcAft>
              <a:buSzPct val="85000"/>
              <a:buFont typeface="Arial" panose="020B0604020202020204" pitchFamily="34" charset="0"/>
              <a:buChar char="•"/>
            </a:pPr>
            <a:endParaRPr lang="en-US" sz="1200" kern="800" dirty="0">
              <a:solidFill>
                <a:schemeClr val="tx2"/>
              </a:solidFill>
              <a:latin typeface="Arial" charset="0"/>
              <a:sym typeface="UniversalMath1 BT"/>
            </a:endParaRPr>
          </a:p>
          <a:p>
            <a:pPr eaLnBrk="0" fontAlgn="base" hangingPunct="0">
              <a:lnSpc>
                <a:spcPct val="120000"/>
              </a:lnSpc>
              <a:spcBef>
                <a:spcPct val="0"/>
              </a:spcBef>
              <a:spcAft>
                <a:spcPct val="0"/>
              </a:spcAft>
              <a:buSzPct val="850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5C9284C-E153-43F8-A4EE-636C7A1CC86C}" type="slidenum">
              <a:rPr lang="en-US" smtClean="0"/>
              <a:t>6</a:t>
            </a:fld>
            <a:endParaRPr lang="en-US" dirty="0"/>
          </a:p>
        </p:txBody>
      </p:sp>
    </p:spTree>
    <p:extLst>
      <p:ext uri="{BB962C8B-B14F-4D97-AF65-F5344CB8AC3E}">
        <p14:creationId xmlns:p14="http://schemas.microsoft.com/office/powerpoint/2010/main" val="1860615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lnSpc>
                <a:spcPct val="110000"/>
              </a:lnSpc>
              <a:spcBef>
                <a:spcPct val="0"/>
              </a:spcBef>
              <a:spcAft>
                <a:spcPct val="0"/>
              </a:spcAft>
              <a:buFont typeface="Arial" panose="020B0604020202020204" pitchFamily="34" charset="0"/>
              <a:buChar char="•"/>
            </a:pPr>
            <a:r>
              <a:rPr lang="en-US" sz="1200" kern="800" dirty="0">
                <a:solidFill>
                  <a:schemeClr val="tx2"/>
                </a:solidFill>
                <a:latin typeface="Arial" charset="0"/>
              </a:rPr>
              <a:t>Live </a:t>
            </a:r>
            <a:r>
              <a:rPr lang="en-US" sz="1200" kern="800" dirty="0">
                <a:latin typeface="Arial" charset="0"/>
              </a:rPr>
              <a:t>and/or recreate </a:t>
            </a:r>
            <a:r>
              <a:rPr lang="en-US" sz="1200" kern="800" dirty="0">
                <a:solidFill>
                  <a:schemeClr val="tx2"/>
                </a:solidFill>
                <a:latin typeface="Arial" charset="0"/>
              </a:rPr>
              <a:t>within the Bunker Hill Superfund Site</a:t>
            </a:r>
          </a:p>
          <a:p>
            <a:pPr eaLnBrk="0" fontAlgn="base" hangingPunct="0">
              <a:lnSpc>
                <a:spcPct val="110000"/>
              </a:lnSpc>
              <a:spcBef>
                <a:spcPct val="0"/>
              </a:spcBef>
              <a:spcAft>
                <a:spcPct val="0"/>
              </a:spcAft>
              <a:buFont typeface="Arial" panose="020B0604020202020204" pitchFamily="34" charset="0"/>
              <a:buChar char="•"/>
            </a:pPr>
            <a:endParaRPr lang="en-US" sz="1200" kern="800" dirty="0">
              <a:latin typeface="Arial" charset="0"/>
            </a:endParaRPr>
          </a:p>
          <a:p>
            <a:pPr eaLnBrk="0" fontAlgn="base" hangingPunct="0">
              <a:lnSpc>
                <a:spcPct val="110000"/>
              </a:lnSpc>
              <a:spcBef>
                <a:spcPct val="0"/>
              </a:spcBef>
              <a:spcAft>
                <a:spcPct val="0"/>
              </a:spcAft>
              <a:buFont typeface="Arial" panose="020B0604020202020204" pitchFamily="34" charset="0"/>
              <a:buChar char="•"/>
            </a:pPr>
            <a:r>
              <a:rPr lang="en-US" sz="1200" kern="800" dirty="0">
                <a:latin typeface="Arial" charset="0"/>
              </a:rPr>
              <a:t>$40.00 </a:t>
            </a:r>
            <a:r>
              <a:rPr lang="en-US" sz="1200" kern="800" dirty="0">
                <a:solidFill>
                  <a:schemeClr val="tx2"/>
                </a:solidFill>
                <a:latin typeface="Arial" charset="0"/>
              </a:rPr>
              <a:t>cash incentive for </a:t>
            </a:r>
            <a:r>
              <a:rPr lang="en-US" sz="1200" kern="800" dirty="0">
                <a:latin typeface="Arial" charset="0"/>
              </a:rPr>
              <a:t>participants between 6 months and 6 years of age</a:t>
            </a:r>
          </a:p>
          <a:p>
            <a:pPr eaLnBrk="0" fontAlgn="base" hangingPunct="0">
              <a:lnSpc>
                <a:spcPct val="110000"/>
              </a:lnSpc>
              <a:spcBef>
                <a:spcPct val="0"/>
              </a:spcBef>
              <a:spcAft>
                <a:spcPct val="0"/>
              </a:spcAft>
              <a:buFont typeface="Arial" panose="020B0604020202020204" pitchFamily="34" charset="0"/>
              <a:buNone/>
            </a:pPr>
            <a:endParaRPr lang="en-US" sz="1600" kern="800" dirty="0">
              <a:solidFill>
                <a:schemeClr val="tx2"/>
              </a:solidFill>
              <a:latin typeface="Arial" charset="0"/>
            </a:endParaRPr>
          </a:p>
          <a:p>
            <a:endParaRPr lang="en-US" dirty="0"/>
          </a:p>
        </p:txBody>
      </p:sp>
      <p:sp>
        <p:nvSpPr>
          <p:cNvPr id="4" name="Slide Number Placeholder 3"/>
          <p:cNvSpPr>
            <a:spLocks noGrp="1"/>
          </p:cNvSpPr>
          <p:nvPr>
            <p:ph type="sldNum" sz="quarter" idx="10"/>
          </p:nvPr>
        </p:nvSpPr>
        <p:spPr/>
        <p:txBody>
          <a:bodyPr/>
          <a:lstStyle/>
          <a:p>
            <a:fld id="{25C9284C-E153-43F8-A4EE-636C7A1CC86C}" type="slidenum">
              <a:rPr lang="en-US" smtClean="0"/>
              <a:t>7</a:t>
            </a:fld>
            <a:endParaRPr lang="en-US" dirty="0"/>
          </a:p>
        </p:txBody>
      </p:sp>
    </p:spTree>
    <p:extLst>
      <p:ext uri="{BB962C8B-B14F-4D97-AF65-F5344CB8AC3E}">
        <p14:creationId xmlns:p14="http://schemas.microsoft.com/office/powerpoint/2010/main" val="2847331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Char char="•"/>
              <a:tabLst/>
              <a:defRPr/>
            </a:pPr>
            <a:r>
              <a:rPr lang="en-US" sz="1200" b="1" kern="800" dirty="0">
                <a:solidFill>
                  <a:srgbClr val="2F2B20"/>
                </a:solidFill>
                <a:latin typeface="Arial" charset="0"/>
              </a:rPr>
              <a:t>Informed consent</a:t>
            </a:r>
            <a:r>
              <a:rPr lang="en-US" sz="1200" kern="800" dirty="0">
                <a:solidFill>
                  <a:srgbClr val="2F2B20"/>
                </a:solidFill>
                <a:latin typeface="Arial" charset="0"/>
              </a:rPr>
              <a:t>: the parent/legal guardian or adult participant must sign a Consent Form and complete the appropriate Questionnaire</a:t>
            </a:r>
            <a:endParaRPr lang="en-US" sz="1200" kern="800" dirty="0">
              <a:latin typeface="Arial" charset="0"/>
            </a:endParaRPr>
          </a:p>
          <a:p>
            <a:pPr eaLnBrk="0" fontAlgn="base" hangingPunct="0">
              <a:lnSpc>
                <a:spcPct val="110000"/>
              </a:lnSpc>
              <a:spcBef>
                <a:spcPct val="0"/>
              </a:spcBef>
              <a:spcAft>
                <a:spcPct val="0"/>
              </a:spcAft>
              <a:buFont typeface="Arial" panose="020B0604020202020204" pitchFamily="34" charset="0"/>
              <a:buChar char="•"/>
            </a:pPr>
            <a:r>
              <a:rPr lang="en-US" sz="1200" dirty="0">
                <a:latin typeface="Arial" charset="0"/>
              </a:rPr>
              <a:t>Screening blood test by skin puncture (capillary or fingerstick [FS])</a:t>
            </a:r>
          </a:p>
          <a:p>
            <a:pPr eaLnBrk="0" fontAlgn="base" hangingPunct="0">
              <a:lnSpc>
                <a:spcPct val="110000"/>
              </a:lnSpc>
              <a:spcBef>
                <a:spcPts val="1800"/>
              </a:spcBef>
              <a:spcAft>
                <a:spcPct val="0"/>
              </a:spcAft>
              <a:buFont typeface="Arial" panose="020B0604020202020204" pitchFamily="34" charset="0"/>
              <a:buChar char="•"/>
            </a:pPr>
            <a:r>
              <a:rPr lang="en-US" sz="1200" dirty="0">
                <a:latin typeface="Arial" charset="0"/>
              </a:rPr>
              <a:t>FS </a:t>
            </a:r>
            <a:r>
              <a:rPr lang="en-US" sz="1200" u="sng" dirty="0">
                <a:latin typeface="Arial" charset="0"/>
              </a:rPr>
              <a:t>results are provided to the participant or parent immediately after analysis</a:t>
            </a:r>
          </a:p>
          <a:p>
            <a:pPr eaLnBrk="0" fontAlgn="base" hangingPunct="0">
              <a:lnSpc>
                <a:spcPct val="110000"/>
              </a:lnSpc>
              <a:spcBef>
                <a:spcPts val="1800"/>
              </a:spcBef>
              <a:spcAft>
                <a:spcPct val="0"/>
              </a:spcAft>
              <a:buFont typeface="Arial" panose="020B0604020202020204" pitchFamily="34" charset="0"/>
              <a:buChar char="•"/>
            </a:pPr>
            <a:r>
              <a:rPr lang="en-US" sz="1200" dirty="0">
                <a:latin typeface="Arial" charset="0"/>
              </a:rPr>
              <a:t>All FS results ≥5 µg/dL are followed-up with a venous confirmation test</a:t>
            </a:r>
          </a:p>
          <a:p>
            <a:pPr eaLnBrk="0" fontAlgn="base" hangingPunct="0">
              <a:lnSpc>
                <a:spcPct val="120000"/>
              </a:lnSpc>
              <a:spcBef>
                <a:spcPts val="1800"/>
              </a:spcBef>
              <a:spcAft>
                <a:spcPct val="0"/>
              </a:spcAft>
              <a:buFont typeface="Arial" panose="020B0604020202020204" pitchFamily="34" charset="0"/>
              <a:buChar char="•"/>
            </a:pPr>
            <a:r>
              <a:rPr lang="en-US" sz="1200" dirty="0">
                <a:latin typeface="Arial" charset="0"/>
              </a:rPr>
              <a:t>Offer consultations and follow-up with all children ≥5 µg/dL</a:t>
            </a:r>
          </a:p>
          <a:p>
            <a:endParaRPr lang="en-US" dirty="0"/>
          </a:p>
        </p:txBody>
      </p:sp>
      <p:sp>
        <p:nvSpPr>
          <p:cNvPr id="4" name="Slide Number Placeholder 3"/>
          <p:cNvSpPr>
            <a:spLocks noGrp="1"/>
          </p:cNvSpPr>
          <p:nvPr>
            <p:ph type="sldNum" sz="quarter" idx="10"/>
          </p:nvPr>
        </p:nvSpPr>
        <p:spPr/>
        <p:txBody>
          <a:bodyPr/>
          <a:lstStyle/>
          <a:p>
            <a:fld id="{25C9284C-E153-43F8-A4EE-636C7A1CC86C}" type="slidenum">
              <a:rPr lang="en-US" smtClean="0"/>
              <a:t>8</a:t>
            </a:fld>
            <a:endParaRPr lang="en-US" dirty="0"/>
          </a:p>
        </p:txBody>
      </p:sp>
    </p:spTree>
    <p:extLst>
      <p:ext uri="{BB962C8B-B14F-4D97-AF65-F5344CB8AC3E}">
        <p14:creationId xmlns:p14="http://schemas.microsoft.com/office/powerpoint/2010/main" val="2578685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a:t>
            </a:r>
            <a:r>
              <a:rPr lang="en-US" baseline="0" dirty="0"/>
              <a:t> considerations and different approaches in 2021…</a:t>
            </a:r>
            <a:endParaRPr lang="en-US" dirty="0"/>
          </a:p>
        </p:txBody>
      </p:sp>
      <p:sp>
        <p:nvSpPr>
          <p:cNvPr id="4" name="Slide Number Placeholder 3"/>
          <p:cNvSpPr>
            <a:spLocks noGrp="1"/>
          </p:cNvSpPr>
          <p:nvPr>
            <p:ph type="sldNum" sz="quarter" idx="10"/>
          </p:nvPr>
        </p:nvSpPr>
        <p:spPr/>
        <p:txBody>
          <a:bodyPr/>
          <a:lstStyle/>
          <a:p>
            <a:fld id="{25C9284C-E153-43F8-A4EE-636C7A1CC86C}" type="slidenum">
              <a:rPr lang="en-US" smtClean="0"/>
              <a:t>9</a:t>
            </a:fld>
            <a:endParaRPr lang="en-US" dirty="0"/>
          </a:p>
        </p:txBody>
      </p:sp>
    </p:spTree>
    <p:extLst>
      <p:ext uri="{BB962C8B-B14F-4D97-AF65-F5344CB8AC3E}">
        <p14:creationId xmlns:p14="http://schemas.microsoft.com/office/powerpoint/2010/main" val="2586268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95631A-C180-4027-903E-9B6AAC318BD5}" type="datetimeFigureOut">
              <a:rPr lang="en-US" smtClean="0"/>
              <a:t>5/23/2022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3061E0-DF1C-4B56-822D-C454D1BBB10D}" type="slidenum">
              <a:rPr lang="en-US" smtClean="0"/>
              <a:t>‹#›</a:t>
            </a:fld>
            <a:endParaRPr lang="en-US" dirty="0"/>
          </a:p>
        </p:txBody>
      </p:sp>
    </p:spTree>
    <p:extLst>
      <p:ext uri="{BB962C8B-B14F-4D97-AF65-F5344CB8AC3E}">
        <p14:creationId xmlns:p14="http://schemas.microsoft.com/office/powerpoint/2010/main" val="3712128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95631A-C180-4027-903E-9B6AAC318BD5}" type="datetimeFigureOut">
              <a:rPr lang="en-US" smtClean="0"/>
              <a:t>5/23/2022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3061E0-DF1C-4B56-822D-C454D1BBB10D}" type="slidenum">
              <a:rPr lang="en-US" smtClean="0"/>
              <a:t>‹#›</a:t>
            </a:fld>
            <a:endParaRPr lang="en-US" dirty="0"/>
          </a:p>
        </p:txBody>
      </p:sp>
    </p:spTree>
    <p:extLst>
      <p:ext uri="{BB962C8B-B14F-4D97-AF65-F5344CB8AC3E}">
        <p14:creationId xmlns:p14="http://schemas.microsoft.com/office/powerpoint/2010/main" val="2448571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95631A-C180-4027-903E-9B6AAC318BD5}" type="datetimeFigureOut">
              <a:rPr lang="en-US" smtClean="0"/>
              <a:t>5/23/2022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3061E0-DF1C-4B56-822D-C454D1BBB10D}" type="slidenum">
              <a:rPr lang="en-US" smtClean="0"/>
              <a:t>‹#›</a:t>
            </a:fld>
            <a:endParaRPr lang="en-US" dirty="0"/>
          </a:p>
        </p:txBody>
      </p:sp>
    </p:spTree>
    <p:extLst>
      <p:ext uri="{BB962C8B-B14F-4D97-AF65-F5344CB8AC3E}">
        <p14:creationId xmlns:p14="http://schemas.microsoft.com/office/powerpoint/2010/main" val="424985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3CD9712D-992A-4AB1-A5C2-575F75921AA2}" type="datetimeFigureOut">
              <a:rPr lang="en-US" smtClean="0">
                <a:solidFill>
                  <a:srgbClr val="164B4F">
                    <a:lumMod val="90000"/>
                    <a:lumOff val="10000"/>
                  </a:srgbClr>
                </a:solidFill>
              </a:rPr>
              <a:pPr/>
              <a:t>5/23/2022</a:t>
            </a:fld>
            <a:endParaRPr lang="en-US" dirty="0">
              <a:solidFill>
                <a:srgbClr val="164B4F">
                  <a:lumMod val="90000"/>
                  <a:lumOff val="10000"/>
                </a:srgbClr>
              </a:solidFill>
            </a:endParaRP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solidFill>
                <a:srgbClr val="164B4F">
                  <a:lumMod val="90000"/>
                  <a:lumOff val="10000"/>
                </a:srgbClr>
              </a:solidFill>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81FEFA0A-2F20-4B60-98C6-5FFDA469AA1C}" type="slidenum">
              <a:rPr lang="en-US" smtClean="0">
                <a:solidFill>
                  <a:srgbClr val="164B4F">
                    <a:lumMod val="90000"/>
                    <a:lumOff val="10000"/>
                  </a:srgbClr>
                </a:solidFill>
              </a:rPr>
              <a:pPr/>
              <a:t>‹#›</a:t>
            </a:fld>
            <a:endParaRPr lang="en-US" dirty="0">
              <a:solidFill>
                <a:srgbClr val="164B4F">
                  <a:lumMod val="90000"/>
                  <a:lumOff val="10000"/>
                </a:srgbClr>
              </a:solidFill>
            </a:endParaRPr>
          </a:p>
        </p:txBody>
      </p:sp>
    </p:spTree>
    <p:extLst>
      <p:ext uri="{BB962C8B-B14F-4D97-AF65-F5344CB8AC3E}">
        <p14:creationId xmlns:p14="http://schemas.microsoft.com/office/powerpoint/2010/main" val="188435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D9712D-992A-4AB1-A5C2-575F75921AA2}" type="datetimeFigureOut">
              <a:rPr lang="en-US" smtClean="0">
                <a:solidFill>
                  <a:srgbClr val="164B4F">
                    <a:lumMod val="90000"/>
                    <a:lumOff val="10000"/>
                  </a:srgbClr>
                </a:solidFill>
              </a:rPr>
              <a:pPr/>
              <a:t>5/23/2022</a:t>
            </a:fld>
            <a:endParaRPr lang="en-US" dirty="0">
              <a:solidFill>
                <a:srgbClr val="164B4F">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164B4F">
                  <a:lumMod val="90000"/>
                  <a:lumOff val="10000"/>
                </a:srgbClr>
              </a:solidFill>
            </a:endParaRPr>
          </a:p>
        </p:txBody>
      </p:sp>
      <p:sp>
        <p:nvSpPr>
          <p:cNvPr id="6" name="Slide Number Placeholder 5"/>
          <p:cNvSpPr>
            <a:spLocks noGrp="1"/>
          </p:cNvSpPr>
          <p:nvPr>
            <p:ph type="sldNum" sz="quarter" idx="12"/>
          </p:nvPr>
        </p:nvSpPr>
        <p:spPr>
          <a:xfrm>
            <a:off x="10558300" y="5956137"/>
            <a:ext cx="1052508" cy="365125"/>
          </a:xfrm>
        </p:spPr>
        <p:txBody>
          <a:bodyPr/>
          <a:lstStyle/>
          <a:p>
            <a:fld id="{81FEFA0A-2F20-4B60-98C6-5FFDA469AA1C}" type="slidenum">
              <a:rPr lang="en-US" smtClean="0">
                <a:solidFill>
                  <a:srgbClr val="164B4F">
                    <a:lumMod val="90000"/>
                    <a:lumOff val="10000"/>
                  </a:srgbClr>
                </a:solidFill>
              </a:rPr>
              <a:pPr/>
              <a:t>‹#›</a:t>
            </a:fld>
            <a:endParaRPr lang="en-US" dirty="0">
              <a:solidFill>
                <a:srgbClr val="164B4F">
                  <a:lumMod val="90000"/>
                  <a:lumOff val="10000"/>
                </a:srgbClr>
              </a:solidFill>
            </a:endParaRPr>
          </a:p>
        </p:txBody>
      </p:sp>
    </p:spTree>
    <p:extLst>
      <p:ext uri="{BB962C8B-B14F-4D97-AF65-F5344CB8AC3E}">
        <p14:creationId xmlns:p14="http://schemas.microsoft.com/office/powerpoint/2010/main" val="54972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3CD9712D-992A-4AB1-A5C2-575F75921AA2}" type="datetimeFigureOut">
              <a:rPr lang="en-US" smtClean="0">
                <a:solidFill>
                  <a:srgbClr val="164B4F">
                    <a:lumMod val="90000"/>
                    <a:lumOff val="10000"/>
                  </a:srgbClr>
                </a:solidFill>
              </a:rPr>
              <a:pPr/>
              <a:t>5/23/2022</a:t>
            </a:fld>
            <a:endParaRPr lang="en-US" dirty="0">
              <a:solidFill>
                <a:srgbClr val="164B4F">
                  <a:lumMod val="90000"/>
                  <a:lumOff val="10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164B4F">
                  <a:lumMod val="90000"/>
                  <a:lumOff val="10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1FEFA0A-2F20-4B60-98C6-5FFDA469AA1C}" type="slidenum">
              <a:rPr lang="en-US" smtClean="0">
                <a:solidFill>
                  <a:srgbClr val="164B4F">
                    <a:lumMod val="90000"/>
                    <a:lumOff val="10000"/>
                  </a:srgbClr>
                </a:solidFill>
              </a:rPr>
              <a:pPr/>
              <a:t>‹#›</a:t>
            </a:fld>
            <a:endParaRPr lang="en-US" dirty="0">
              <a:solidFill>
                <a:srgbClr val="164B4F">
                  <a:lumMod val="90000"/>
                  <a:lumOff val="10000"/>
                </a:srgbClr>
              </a:solidFill>
            </a:endParaRPr>
          </a:p>
        </p:txBody>
      </p:sp>
    </p:spTree>
    <p:extLst>
      <p:ext uri="{BB962C8B-B14F-4D97-AF65-F5344CB8AC3E}">
        <p14:creationId xmlns:p14="http://schemas.microsoft.com/office/powerpoint/2010/main" val="425599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D9712D-992A-4AB1-A5C2-575F75921AA2}" type="datetimeFigureOut">
              <a:rPr lang="en-US" smtClean="0">
                <a:solidFill>
                  <a:srgbClr val="164B4F">
                    <a:lumMod val="90000"/>
                    <a:lumOff val="10000"/>
                  </a:srgbClr>
                </a:solidFill>
              </a:rPr>
              <a:pPr/>
              <a:t>5/23/2022</a:t>
            </a:fld>
            <a:endParaRPr lang="en-US" dirty="0">
              <a:solidFill>
                <a:srgbClr val="164B4F">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164B4F">
                  <a:lumMod val="90000"/>
                  <a:lumOff val="10000"/>
                </a:srgbClr>
              </a:solidFill>
            </a:endParaRPr>
          </a:p>
        </p:txBody>
      </p:sp>
      <p:sp>
        <p:nvSpPr>
          <p:cNvPr id="7" name="Slide Number Placeholder 6"/>
          <p:cNvSpPr>
            <a:spLocks noGrp="1"/>
          </p:cNvSpPr>
          <p:nvPr>
            <p:ph type="sldNum" sz="quarter" idx="12"/>
          </p:nvPr>
        </p:nvSpPr>
        <p:spPr/>
        <p:txBody>
          <a:bodyPr/>
          <a:lstStyle/>
          <a:p>
            <a:fld id="{81FEFA0A-2F20-4B60-98C6-5FFDA469AA1C}" type="slidenum">
              <a:rPr lang="en-US" smtClean="0">
                <a:solidFill>
                  <a:srgbClr val="164B4F">
                    <a:lumMod val="90000"/>
                    <a:lumOff val="10000"/>
                  </a:srgbClr>
                </a:solidFill>
              </a:rPr>
              <a:pPr/>
              <a:t>‹#›</a:t>
            </a:fld>
            <a:endParaRPr lang="en-US" dirty="0">
              <a:solidFill>
                <a:srgbClr val="164B4F">
                  <a:lumMod val="90000"/>
                  <a:lumOff val="10000"/>
                </a:srgbClr>
              </a:solidFill>
            </a:endParaRPr>
          </a:p>
        </p:txBody>
      </p:sp>
    </p:spTree>
    <p:extLst>
      <p:ext uri="{BB962C8B-B14F-4D97-AF65-F5344CB8AC3E}">
        <p14:creationId xmlns:p14="http://schemas.microsoft.com/office/powerpoint/2010/main" val="50692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D9712D-992A-4AB1-A5C2-575F75921AA2}" type="datetimeFigureOut">
              <a:rPr lang="en-US" smtClean="0">
                <a:solidFill>
                  <a:srgbClr val="164B4F">
                    <a:lumMod val="90000"/>
                    <a:lumOff val="10000"/>
                  </a:srgbClr>
                </a:solidFill>
              </a:rPr>
              <a:pPr/>
              <a:t>5/23/2022</a:t>
            </a:fld>
            <a:endParaRPr lang="en-US" dirty="0">
              <a:solidFill>
                <a:srgbClr val="164B4F">
                  <a:lumMod val="90000"/>
                  <a:lumOff val="10000"/>
                </a:srgbClr>
              </a:solidFill>
            </a:endParaRPr>
          </a:p>
        </p:txBody>
      </p:sp>
      <p:sp>
        <p:nvSpPr>
          <p:cNvPr id="8" name="Footer Placeholder 7"/>
          <p:cNvSpPr>
            <a:spLocks noGrp="1"/>
          </p:cNvSpPr>
          <p:nvPr>
            <p:ph type="ftr" sz="quarter" idx="11"/>
          </p:nvPr>
        </p:nvSpPr>
        <p:spPr/>
        <p:txBody>
          <a:bodyPr/>
          <a:lstStyle/>
          <a:p>
            <a:endParaRPr lang="en-US" dirty="0">
              <a:solidFill>
                <a:srgbClr val="164B4F">
                  <a:lumMod val="90000"/>
                  <a:lumOff val="10000"/>
                </a:srgbClr>
              </a:solidFill>
            </a:endParaRPr>
          </a:p>
        </p:txBody>
      </p:sp>
      <p:sp>
        <p:nvSpPr>
          <p:cNvPr id="9" name="Slide Number Placeholder 8"/>
          <p:cNvSpPr>
            <a:spLocks noGrp="1"/>
          </p:cNvSpPr>
          <p:nvPr>
            <p:ph type="sldNum" sz="quarter" idx="12"/>
          </p:nvPr>
        </p:nvSpPr>
        <p:spPr/>
        <p:txBody>
          <a:bodyPr/>
          <a:lstStyle/>
          <a:p>
            <a:fld id="{81FEFA0A-2F20-4B60-98C6-5FFDA469AA1C}" type="slidenum">
              <a:rPr lang="en-US" smtClean="0">
                <a:solidFill>
                  <a:srgbClr val="164B4F">
                    <a:lumMod val="90000"/>
                    <a:lumOff val="10000"/>
                  </a:srgbClr>
                </a:solidFill>
              </a:rPr>
              <a:pPr/>
              <a:t>‹#›</a:t>
            </a:fld>
            <a:endParaRPr lang="en-US" dirty="0">
              <a:solidFill>
                <a:srgbClr val="164B4F">
                  <a:lumMod val="90000"/>
                  <a:lumOff val="10000"/>
                </a:srgbClr>
              </a:solidFill>
            </a:endParaRPr>
          </a:p>
        </p:txBody>
      </p:sp>
    </p:spTree>
    <p:extLst>
      <p:ext uri="{BB962C8B-B14F-4D97-AF65-F5344CB8AC3E}">
        <p14:creationId xmlns:p14="http://schemas.microsoft.com/office/powerpoint/2010/main" val="214294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CD9712D-992A-4AB1-A5C2-575F75921AA2}" type="datetimeFigureOut">
              <a:rPr lang="en-US" smtClean="0">
                <a:solidFill>
                  <a:srgbClr val="164B4F">
                    <a:lumMod val="90000"/>
                    <a:lumOff val="10000"/>
                  </a:srgbClr>
                </a:solidFill>
              </a:rPr>
              <a:pPr/>
              <a:t>5/23/2022</a:t>
            </a:fld>
            <a:endParaRPr lang="en-US" dirty="0">
              <a:solidFill>
                <a:srgbClr val="164B4F">
                  <a:lumMod val="90000"/>
                  <a:lumOff val="10000"/>
                </a:srgbClr>
              </a:solidFill>
            </a:endParaRPr>
          </a:p>
        </p:txBody>
      </p:sp>
      <p:sp>
        <p:nvSpPr>
          <p:cNvPr id="4" name="Footer Placeholder 3"/>
          <p:cNvSpPr>
            <a:spLocks noGrp="1"/>
          </p:cNvSpPr>
          <p:nvPr>
            <p:ph type="ftr" sz="quarter" idx="11"/>
          </p:nvPr>
        </p:nvSpPr>
        <p:spPr/>
        <p:txBody>
          <a:bodyPr/>
          <a:lstStyle/>
          <a:p>
            <a:endParaRPr lang="en-US" dirty="0">
              <a:solidFill>
                <a:srgbClr val="164B4F">
                  <a:lumMod val="90000"/>
                  <a:lumOff val="10000"/>
                </a:srgbClr>
              </a:solidFill>
            </a:endParaRPr>
          </a:p>
        </p:txBody>
      </p:sp>
      <p:sp>
        <p:nvSpPr>
          <p:cNvPr id="5" name="Slide Number Placeholder 4"/>
          <p:cNvSpPr>
            <a:spLocks noGrp="1"/>
          </p:cNvSpPr>
          <p:nvPr>
            <p:ph type="sldNum" sz="quarter" idx="12"/>
          </p:nvPr>
        </p:nvSpPr>
        <p:spPr/>
        <p:txBody>
          <a:bodyPr/>
          <a:lstStyle/>
          <a:p>
            <a:fld id="{81FEFA0A-2F20-4B60-98C6-5FFDA469AA1C}" type="slidenum">
              <a:rPr lang="en-US" smtClean="0">
                <a:solidFill>
                  <a:srgbClr val="164B4F">
                    <a:lumMod val="90000"/>
                    <a:lumOff val="10000"/>
                  </a:srgbClr>
                </a:solidFill>
              </a:rPr>
              <a:pPr/>
              <a:t>‹#›</a:t>
            </a:fld>
            <a:endParaRPr lang="en-US" dirty="0">
              <a:solidFill>
                <a:srgbClr val="164B4F">
                  <a:lumMod val="90000"/>
                  <a:lumOff val="10000"/>
                </a:srgbClr>
              </a:solidFill>
            </a:endParaRPr>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374856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9712D-992A-4AB1-A5C2-575F75921AA2}" type="datetimeFigureOut">
              <a:rPr lang="en-US" smtClean="0">
                <a:solidFill>
                  <a:srgbClr val="164B4F">
                    <a:lumMod val="90000"/>
                    <a:lumOff val="10000"/>
                  </a:srgbClr>
                </a:solidFill>
              </a:rPr>
              <a:pPr/>
              <a:t>5/23/2022</a:t>
            </a:fld>
            <a:endParaRPr lang="en-US" dirty="0">
              <a:solidFill>
                <a:srgbClr val="164B4F">
                  <a:lumMod val="90000"/>
                  <a:lumOff val="10000"/>
                </a:srgbClr>
              </a:solidFill>
            </a:endParaRPr>
          </a:p>
        </p:txBody>
      </p:sp>
      <p:sp>
        <p:nvSpPr>
          <p:cNvPr id="3" name="Footer Placeholder 2"/>
          <p:cNvSpPr>
            <a:spLocks noGrp="1"/>
          </p:cNvSpPr>
          <p:nvPr>
            <p:ph type="ftr" sz="quarter" idx="11"/>
          </p:nvPr>
        </p:nvSpPr>
        <p:spPr/>
        <p:txBody>
          <a:bodyPr/>
          <a:lstStyle/>
          <a:p>
            <a:endParaRPr lang="en-US" dirty="0">
              <a:solidFill>
                <a:srgbClr val="164B4F">
                  <a:lumMod val="90000"/>
                  <a:lumOff val="10000"/>
                </a:srgbClr>
              </a:solidFill>
            </a:endParaRPr>
          </a:p>
        </p:txBody>
      </p:sp>
      <p:sp>
        <p:nvSpPr>
          <p:cNvPr id="4" name="Slide Number Placeholder 3"/>
          <p:cNvSpPr>
            <a:spLocks noGrp="1"/>
          </p:cNvSpPr>
          <p:nvPr>
            <p:ph type="sldNum" sz="quarter" idx="12"/>
          </p:nvPr>
        </p:nvSpPr>
        <p:spPr/>
        <p:txBody>
          <a:bodyPr/>
          <a:lstStyle/>
          <a:p>
            <a:fld id="{81FEFA0A-2F20-4B60-98C6-5FFDA469AA1C}" type="slidenum">
              <a:rPr lang="en-US" smtClean="0">
                <a:solidFill>
                  <a:srgbClr val="164B4F">
                    <a:lumMod val="90000"/>
                    <a:lumOff val="10000"/>
                  </a:srgbClr>
                </a:solidFill>
              </a:rPr>
              <a:pPr/>
              <a:t>‹#›</a:t>
            </a:fld>
            <a:endParaRPr lang="en-US" dirty="0">
              <a:solidFill>
                <a:srgbClr val="164B4F">
                  <a:lumMod val="90000"/>
                  <a:lumOff val="10000"/>
                </a:srgbClr>
              </a:solidFill>
            </a:endParaRPr>
          </a:p>
        </p:txBody>
      </p:sp>
    </p:spTree>
    <p:extLst>
      <p:ext uri="{BB962C8B-B14F-4D97-AF65-F5344CB8AC3E}">
        <p14:creationId xmlns:p14="http://schemas.microsoft.com/office/powerpoint/2010/main" val="325552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3CD9712D-992A-4AB1-A5C2-575F75921AA2}" type="datetimeFigureOut">
              <a:rPr lang="en-US" smtClean="0">
                <a:solidFill>
                  <a:srgbClr val="164B4F">
                    <a:lumMod val="90000"/>
                    <a:lumOff val="10000"/>
                  </a:srgbClr>
                </a:solidFill>
              </a:rPr>
              <a:pPr/>
              <a:t>5/23/2022</a:t>
            </a:fld>
            <a:endParaRPr lang="en-US" dirty="0">
              <a:solidFill>
                <a:srgbClr val="164B4F">
                  <a:lumMod val="90000"/>
                  <a:lumOff val="10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164B4F">
                  <a:lumMod val="90000"/>
                  <a:lumOff val="10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1FEFA0A-2F20-4B60-98C6-5FFDA469AA1C}" type="slidenum">
              <a:rPr lang="en-US" smtClean="0">
                <a:solidFill>
                  <a:srgbClr val="164B4F">
                    <a:lumMod val="90000"/>
                    <a:lumOff val="10000"/>
                  </a:srgbClr>
                </a:solidFill>
              </a:rPr>
              <a:pPr/>
              <a:t>‹#›</a:t>
            </a:fld>
            <a:endParaRPr lang="en-US" dirty="0">
              <a:solidFill>
                <a:srgbClr val="164B4F">
                  <a:lumMod val="90000"/>
                  <a:lumOff val="10000"/>
                </a:srgbClr>
              </a:solidFill>
            </a:endParaRPr>
          </a:p>
        </p:txBody>
      </p:sp>
    </p:spTree>
    <p:extLst>
      <p:ext uri="{BB962C8B-B14F-4D97-AF65-F5344CB8AC3E}">
        <p14:creationId xmlns:p14="http://schemas.microsoft.com/office/powerpoint/2010/main" val="420490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95631A-C180-4027-903E-9B6AAC318BD5}" type="datetimeFigureOut">
              <a:rPr lang="en-US" smtClean="0"/>
              <a:t>5/23/2022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3061E0-DF1C-4B56-822D-C454D1BBB10D}" type="slidenum">
              <a:rPr lang="en-US" smtClean="0"/>
              <a:t>‹#›</a:t>
            </a:fld>
            <a:endParaRPr lang="en-US" dirty="0"/>
          </a:p>
        </p:txBody>
      </p:sp>
    </p:spTree>
    <p:extLst>
      <p:ext uri="{BB962C8B-B14F-4D97-AF65-F5344CB8AC3E}">
        <p14:creationId xmlns:p14="http://schemas.microsoft.com/office/powerpoint/2010/main" val="2935414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5/23/2022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1687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D9712D-992A-4AB1-A5C2-575F75921AA2}" type="datetimeFigureOut">
              <a:rPr lang="en-US" smtClean="0">
                <a:solidFill>
                  <a:srgbClr val="164B4F">
                    <a:lumMod val="90000"/>
                    <a:lumOff val="10000"/>
                  </a:srgbClr>
                </a:solidFill>
              </a:rPr>
              <a:pPr/>
              <a:t>5/23/2022</a:t>
            </a:fld>
            <a:endParaRPr lang="en-US" dirty="0">
              <a:solidFill>
                <a:srgbClr val="164B4F">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164B4F">
                  <a:lumMod val="90000"/>
                  <a:lumOff val="10000"/>
                </a:srgbClr>
              </a:solidFill>
            </a:endParaRPr>
          </a:p>
        </p:txBody>
      </p:sp>
      <p:sp>
        <p:nvSpPr>
          <p:cNvPr id="6" name="Slide Number Placeholder 5"/>
          <p:cNvSpPr>
            <a:spLocks noGrp="1"/>
          </p:cNvSpPr>
          <p:nvPr>
            <p:ph type="sldNum" sz="quarter" idx="12"/>
          </p:nvPr>
        </p:nvSpPr>
        <p:spPr/>
        <p:txBody>
          <a:bodyPr/>
          <a:lstStyle/>
          <a:p>
            <a:fld id="{81FEFA0A-2F20-4B60-98C6-5FFDA469AA1C}" type="slidenum">
              <a:rPr lang="en-US" smtClean="0">
                <a:solidFill>
                  <a:srgbClr val="164B4F">
                    <a:lumMod val="90000"/>
                    <a:lumOff val="10000"/>
                  </a:srgbClr>
                </a:solidFill>
              </a:rPr>
              <a:pPr/>
              <a:t>‹#›</a:t>
            </a:fld>
            <a:endParaRPr lang="en-US" dirty="0">
              <a:solidFill>
                <a:srgbClr val="164B4F">
                  <a:lumMod val="90000"/>
                  <a:lumOff val="10000"/>
                </a:srgbClr>
              </a:solidFill>
            </a:endParaRPr>
          </a:p>
        </p:txBody>
      </p:sp>
    </p:spTree>
    <p:extLst>
      <p:ext uri="{BB962C8B-B14F-4D97-AF65-F5344CB8AC3E}">
        <p14:creationId xmlns:p14="http://schemas.microsoft.com/office/powerpoint/2010/main" val="19761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3CD9712D-992A-4AB1-A5C2-575F75921AA2}" type="datetimeFigureOut">
              <a:rPr lang="en-US" smtClean="0">
                <a:solidFill>
                  <a:srgbClr val="164B4F">
                    <a:lumMod val="90000"/>
                    <a:lumOff val="10000"/>
                  </a:srgbClr>
                </a:solidFill>
              </a:rPr>
              <a:pPr/>
              <a:t>5/23/2022</a:t>
            </a:fld>
            <a:endParaRPr lang="en-US" dirty="0">
              <a:solidFill>
                <a:srgbClr val="164B4F">
                  <a:lumMod val="90000"/>
                  <a:lumOff val="10000"/>
                </a:srgbClr>
              </a:solidFill>
            </a:endParaRPr>
          </a:p>
        </p:txBody>
      </p:sp>
      <p:sp>
        <p:nvSpPr>
          <p:cNvPr id="5" name="Footer Placeholder 4"/>
          <p:cNvSpPr>
            <a:spLocks noGrp="1"/>
          </p:cNvSpPr>
          <p:nvPr>
            <p:ph type="ftr" sz="quarter" idx="11"/>
          </p:nvPr>
        </p:nvSpPr>
        <p:spPr>
          <a:xfrm>
            <a:off x="774923" y="5951811"/>
            <a:ext cx="7896279" cy="365125"/>
          </a:xfrm>
        </p:spPr>
        <p:txBody>
          <a:bodyPr/>
          <a:lstStyle/>
          <a:p>
            <a:endParaRPr lang="en-US" dirty="0">
              <a:solidFill>
                <a:srgbClr val="164B4F">
                  <a:lumMod val="90000"/>
                  <a:lumOff val="10000"/>
                </a:srgbClr>
              </a:solidFill>
            </a:endParaRP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81FEFA0A-2F20-4B60-98C6-5FFDA469AA1C}" type="slidenum">
              <a:rPr lang="en-US" smtClean="0">
                <a:solidFill>
                  <a:srgbClr val="164B4F">
                    <a:lumMod val="90000"/>
                    <a:lumOff val="10000"/>
                  </a:srgbClr>
                </a:solidFill>
              </a:rPr>
              <a:pPr/>
              <a:t>‹#›</a:t>
            </a:fld>
            <a:endParaRPr lang="en-US" dirty="0">
              <a:solidFill>
                <a:srgbClr val="164B4F">
                  <a:lumMod val="90000"/>
                  <a:lumOff val="10000"/>
                </a:srgbClr>
              </a:solidFill>
            </a:endParaRPr>
          </a:p>
        </p:txBody>
      </p:sp>
    </p:spTree>
    <p:extLst>
      <p:ext uri="{BB962C8B-B14F-4D97-AF65-F5344CB8AC3E}">
        <p14:creationId xmlns:p14="http://schemas.microsoft.com/office/powerpoint/2010/main" val="39078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95631A-C180-4027-903E-9B6AAC318BD5}" type="datetimeFigureOut">
              <a:rPr lang="en-US" smtClean="0"/>
              <a:t>5/23/2022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3061E0-DF1C-4B56-822D-C454D1BBB10D}" type="slidenum">
              <a:rPr lang="en-US" smtClean="0"/>
              <a:t>‹#›</a:t>
            </a:fld>
            <a:endParaRPr lang="en-US" dirty="0"/>
          </a:p>
        </p:txBody>
      </p:sp>
    </p:spTree>
    <p:extLst>
      <p:ext uri="{BB962C8B-B14F-4D97-AF65-F5344CB8AC3E}">
        <p14:creationId xmlns:p14="http://schemas.microsoft.com/office/powerpoint/2010/main" val="1142938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95631A-C180-4027-903E-9B6AAC318BD5}" type="datetimeFigureOut">
              <a:rPr lang="en-US" smtClean="0"/>
              <a:t>5/23/2022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3061E0-DF1C-4B56-822D-C454D1BBB10D}" type="slidenum">
              <a:rPr lang="en-US" smtClean="0"/>
              <a:t>‹#›</a:t>
            </a:fld>
            <a:endParaRPr lang="en-US" dirty="0"/>
          </a:p>
        </p:txBody>
      </p:sp>
    </p:spTree>
    <p:extLst>
      <p:ext uri="{BB962C8B-B14F-4D97-AF65-F5344CB8AC3E}">
        <p14:creationId xmlns:p14="http://schemas.microsoft.com/office/powerpoint/2010/main" val="2678073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95631A-C180-4027-903E-9B6AAC318BD5}" type="datetimeFigureOut">
              <a:rPr lang="en-US" smtClean="0"/>
              <a:t>5/23/2022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3061E0-DF1C-4B56-822D-C454D1BBB10D}" type="slidenum">
              <a:rPr lang="en-US" smtClean="0"/>
              <a:t>‹#›</a:t>
            </a:fld>
            <a:endParaRPr lang="en-US" dirty="0"/>
          </a:p>
        </p:txBody>
      </p:sp>
    </p:spTree>
    <p:extLst>
      <p:ext uri="{BB962C8B-B14F-4D97-AF65-F5344CB8AC3E}">
        <p14:creationId xmlns:p14="http://schemas.microsoft.com/office/powerpoint/2010/main" val="2774665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95631A-C180-4027-903E-9B6AAC318BD5}" type="datetimeFigureOut">
              <a:rPr lang="en-US" smtClean="0"/>
              <a:t>5/23/2022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3061E0-DF1C-4B56-822D-C454D1BBB10D}" type="slidenum">
              <a:rPr lang="en-US" smtClean="0"/>
              <a:t>‹#›</a:t>
            </a:fld>
            <a:endParaRPr lang="en-US" dirty="0"/>
          </a:p>
        </p:txBody>
      </p:sp>
    </p:spTree>
    <p:extLst>
      <p:ext uri="{BB962C8B-B14F-4D97-AF65-F5344CB8AC3E}">
        <p14:creationId xmlns:p14="http://schemas.microsoft.com/office/powerpoint/2010/main" val="250099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95631A-C180-4027-903E-9B6AAC318BD5}" type="datetimeFigureOut">
              <a:rPr lang="en-US" smtClean="0"/>
              <a:t>5/23/2022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3061E0-DF1C-4B56-822D-C454D1BBB10D}" type="slidenum">
              <a:rPr lang="en-US" smtClean="0"/>
              <a:t>‹#›</a:t>
            </a:fld>
            <a:endParaRPr lang="en-US" dirty="0"/>
          </a:p>
        </p:txBody>
      </p:sp>
    </p:spTree>
    <p:extLst>
      <p:ext uri="{BB962C8B-B14F-4D97-AF65-F5344CB8AC3E}">
        <p14:creationId xmlns:p14="http://schemas.microsoft.com/office/powerpoint/2010/main" val="4133013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95631A-C180-4027-903E-9B6AAC318BD5}" type="datetimeFigureOut">
              <a:rPr lang="en-US" smtClean="0"/>
              <a:t>5/23/2022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3061E0-DF1C-4B56-822D-C454D1BBB10D}" type="slidenum">
              <a:rPr lang="en-US" smtClean="0"/>
              <a:t>‹#›</a:t>
            </a:fld>
            <a:endParaRPr lang="en-US" dirty="0"/>
          </a:p>
        </p:txBody>
      </p:sp>
    </p:spTree>
    <p:extLst>
      <p:ext uri="{BB962C8B-B14F-4D97-AF65-F5344CB8AC3E}">
        <p14:creationId xmlns:p14="http://schemas.microsoft.com/office/powerpoint/2010/main" val="367318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95631A-C180-4027-903E-9B6AAC318BD5}" type="datetimeFigureOut">
              <a:rPr lang="en-US" smtClean="0"/>
              <a:t>5/23/2022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3061E0-DF1C-4B56-822D-C454D1BBB10D}" type="slidenum">
              <a:rPr lang="en-US" smtClean="0"/>
              <a:t>‹#›</a:t>
            </a:fld>
            <a:endParaRPr lang="en-US" dirty="0"/>
          </a:p>
        </p:txBody>
      </p:sp>
    </p:spTree>
    <p:extLst>
      <p:ext uri="{BB962C8B-B14F-4D97-AF65-F5344CB8AC3E}">
        <p14:creationId xmlns:p14="http://schemas.microsoft.com/office/powerpoint/2010/main" val="1799596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95631A-C180-4027-903E-9B6AAC318BD5}" type="datetimeFigureOut">
              <a:rPr lang="en-US" smtClean="0"/>
              <a:t>5/23/2022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3061E0-DF1C-4B56-822D-C454D1BBB10D}" type="slidenum">
              <a:rPr lang="en-US" smtClean="0"/>
              <a:t>‹#›</a:t>
            </a:fld>
            <a:endParaRPr lang="en-US" dirty="0"/>
          </a:p>
        </p:txBody>
      </p:sp>
    </p:spTree>
    <p:extLst>
      <p:ext uri="{BB962C8B-B14F-4D97-AF65-F5344CB8AC3E}">
        <p14:creationId xmlns:p14="http://schemas.microsoft.com/office/powerpoint/2010/main" val="1078666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C595631A-C180-4027-903E-9B6AAC318BD5}" type="datetimeFigureOut">
              <a:rPr lang="en-US" smtClean="0"/>
              <a:t>5/23/2022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3D3061E0-DF1C-4B56-822D-C454D1BBB10D}" type="slidenum">
              <a:rPr lang="en-US" smtClean="0"/>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68312901"/>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s://public.tableau.com/app/profile/idaho.division.of.public.health/viz/DPHIdahoCOVID-19Dashboard/Hom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6028" y="710044"/>
            <a:ext cx="11225047" cy="2089912"/>
          </a:xfrm>
        </p:spPr>
        <p:txBody>
          <a:bodyPr>
            <a:noAutofit/>
          </a:bodyPr>
          <a:lstStyle/>
          <a:p>
            <a:r>
              <a:rPr lang="en-US" sz="5400" b="1" spc="-100" dirty="0">
                <a:solidFill>
                  <a:schemeClr val="tx2"/>
                </a:solidFill>
                <a:latin typeface="Arial" charset="0"/>
              </a:rPr>
              <a:t>Bunker Hill Superfund Site </a:t>
            </a:r>
            <a:br>
              <a:rPr lang="en-US" sz="5400" b="1" spc="-100" dirty="0">
                <a:solidFill>
                  <a:schemeClr val="tx2"/>
                </a:solidFill>
                <a:latin typeface="Arial" charset="0"/>
              </a:rPr>
            </a:br>
            <a:r>
              <a:rPr lang="en-US" sz="5400" b="1" spc="-100" dirty="0">
                <a:solidFill>
                  <a:schemeClr val="tx2"/>
                </a:solidFill>
                <a:latin typeface="Arial" charset="0"/>
              </a:rPr>
              <a:t>2021 Blood Lead Levels</a:t>
            </a:r>
            <a:endParaRPr lang="en-US" sz="5400" b="1" dirty="0">
              <a:solidFill>
                <a:schemeClr val="tx2"/>
              </a:solidFill>
            </a:endParaRPr>
          </a:p>
        </p:txBody>
      </p:sp>
      <p:sp>
        <p:nvSpPr>
          <p:cNvPr id="3" name="Subtitle 2"/>
          <p:cNvSpPr>
            <a:spLocks noGrp="1"/>
          </p:cNvSpPr>
          <p:nvPr>
            <p:ph type="subTitle" idx="1"/>
          </p:nvPr>
        </p:nvSpPr>
        <p:spPr>
          <a:xfrm>
            <a:off x="924791" y="3466214"/>
            <a:ext cx="9074727" cy="2445487"/>
          </a:xfrm>
        </p:spPr>
        <p:txBody>
          <a:bodyPr>
            <a:normAutofit/>
          </a:bodyPr>
          <a:lstStyle/>
          <a:p>
            <a:pPr lvl="0">
              <a:lnSpc>
                <a:spcPct val="80000"/>
              </a:lnSpc>
              <a:spcBef>
                <a:spcPct val="20000"/>
              </a:spcBef>
              <a:buClr>
                <a:srgbClr val="A9A57C"/>
              </a:buClr>
            </a:pPr>
            <a:r>
              <a:rPr lang="en-US" sz="2400" dirty="0">
                <a:latin typeface="Arial" panose="020B0604020202020204" pitchFamily="34" charset="0"/>
                <a:cs typeface="Arial" panose="020B0604020202020204" pitchFamily="34" charset="0"/>
              </a:rPr>
              <a:t>Panhandle Health District</a:t>
            </a:r>
          </a:p>
          <a:p>
            <a:pPr lvl="0">
              <a:lnSpc>
                <a:spcPct val="80000"/>
              </a:lnSpc>
              <a:spcBef>
                <a:spcPct val="20000"/>
              </a:spcBef>
              <a:buClr>
                <a:srgbClr val="A9A57C"/>
              </a:buClr>
            </a:pPr>
            <a:r>
              <a:rPr lang="en-US" sz="2400" dirty="0">
                <a:latin typeface="Arial" panose="020B0604020202020204" pitchFamily="34" charset="0"/>
                <a:cs typeface="Arial" panose="020B0604020202020204" pitchFamily="34" charset="0"/>
              </a:rPr>
              <a:t>Idaho Department of Environmental Quality</a:t>
            </a:r>
          </a:p>
          <a:p>
            <a:pPr lvl="0">
              <a:lnSpc>
                <a:spcPct val="80000"/>
              </a:lnSpc>
              <a:spcBef>
                <a:spcPct val="20000"/>
              </a:spcBef>
              <a:buClr>
                <a:srgbClr val="A9A57C"/>
              </a:buClr>
            </a:pPr>
            <a:r>
              <a:rPr lang="en-US" sz="2400" dirty="0">
                <a:latin typeface="Arial" panose="020B0604020202020204" pitchFamily="34" charset="0"/>
                <a:cs typeface="Arial" panose="020B0604020202020204" pitchFamily="34" charset="0"/>
              </a:rPr>
              <a:t>United States Environmental Protection Agency</a:t>
            </a:r>
          </a:p>
          <a:p>
            <a:pPr lvl="0">
              <a:lnSpc>
                <a:spcPct val="80000"/>
              </a:lnSpc>
              <a:spcBef>
                <a:spcPct val="20000"/>
              </a:spcBef>
              <a:buClr>
                <a:srgbClr val="A9A57C"/>
              </a:buClr>
            </a:pPr>
            <a:endParaRPr lang="en-US" sz="2400" b="1" dirty="0">
              <a:latin typeface="Arial" panose="020B0604020202020204" pitchFamily="34" charset="0"/>
              <a:cs typeface="Arial" panose="020B0604020202020204" pitchFamily="34" charset="0"/>
            </a:endParaRPr>
          </a:p>
          <a:p>
            <a:pPr lvl="0">
              <a:lnSpc>
                <a:spcPct val="80000"/>
              </a:lnSpc>
              <a:spcBef>
                <a:spcPct val="20000"/>
              </a:spcBef>
              <a:buClr>
                <a:srgbClr val="A9A57C"/>
              </a:buClr>
            </a:pPr>
            <a:r>
              <a:rPr lang="en-US" sz="2400" b="1" dirty="0">
                <a:solidFill>
                  <a:srgbClr val="CC9900"/>
                </a:solidFill>
                <a:latin typeface="Arial" panose="020B0604020202020204" pitchFamily="34" charset="0"/>
                <a:cs typeface="Arial" panose="020B0604020202020204" pitchFamily="34" charset="0"/>
              </a:rPr>
              <a:t>May 18, 2022</a:t>
            </a:r>
          </a:p>
        </p:txBody>
      </p:sp>
      <p:pic>
        <p:nvPicPr>
          <p:cNvPr id="9" name="Picture 8">
            <a:extLst>
              <a:ext uri="{FF2B5EF4-FFF2-40B4-BE49-F238E27FC236}">
                <a16:creationId xmlns:a16="http://schemas.microsoft.com/office/drawing/2014/main" id="{06C02E21-926B-4488-97CC-A5D310813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3427" y="4800600"/>
            <a:ext cx="1451264" cy="1451264"/>
          </a:xfrm>
          <a:prstGeom prst="rect">
            <a:avLst/>
          </a:prstGeom>
          <a:solidFill>
            <a:schemeClr val="bg1"/>
          </a:solidFill>
        </p:spPr>
      </p:pic>
    </p:spTree>
    <p:extLst>
      <p:ext uri="{BB962C8B-B14F-4D97-AF65-F5344CB8AC3E}">
        <p14:creationId xmlns:p14="http://schemas.microsoft.com/office/powerpoint/2010/main" val="407252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5EB59-537B-437A-9B93-7123746DEC8A}"/>
              </a:ext>
            </a:extLst>
          </p:cNvPr>
          <p:cNvSpPr>
            <a:spLocks noGrp="1"/>
          </p:cNvSpPr>
          <p:nvPr>
            <p:ph type="title"/>
          </p:nvPr>
        </p:nvSpPr>
        <p:spPr>
          <a:xfrm>
            <a:off x="581192" y="702155"/>
            <a:ext cx="11029616" cy="1095113"/>
          </a:xfrm>
        </p:spPr>
        <p:txBody>
          <a:bodyPr>
            <a:noAutofit/>
          </a:bodyPr>
          <a:lstStyle/>
          <a:p>
            <a:pPr fontAlgn="base">
              <a:spcAft>
                <a:spcPct val="0"/>
              </a:spcAft>
            </a:pPr>
            <a:r>
              <a:rPr lang="en-US" sz="3600" dirty="0">
                <a:solidFill>
                  <a:schemeClr val="accent2"/>
                </a:solidFill>
                <a:latin typeface="Arial" panose="020B0604020202020204" pitchFamily="34" charset="0"/>
                <a:ea typeface="+mn-ea"/>
                <a:cs typeface="Arial" panose="020B0604020202020204" pitchFamily="34" charset="0"/>
              </a:rPr>
              <a:t>2021 LHIP Approach</a:t>
            </a:r>
            <a:br>
              <a:rPr lang="en-US" sz="3600" dirty="0">
                <a:solidFill>
                  <a:schemeClr val="accent2"/>
                </a:solidFill>
                <a:latin typeface="Arial" panose="020B0604020202020204" pitchFamily="34" charset="0"/>
                <a:ea typeface="+mn-ea"/>
                <a:cs typeface="Arial" panose="020B0604020202020204" pitchFamily="34" charset="0"/>
              </a:rPr>
            </a:br>
            <a:r>
              <a:rPr lang="en-US" sz="3600" dirty="0">
                <a:solidFill>
                  <a:schemeClr val="accent2"/>
                </a:solidFill>
                <a:latin typeface="Arial" panose="020B0604020202020204" pitchFamily="34" charset="0"/>
                <a:ea typeface="+mn-ea"/>
                <a:cs typeface="Arial" panose="020B0604020202020204" pitchFamily="34" charset="0"/>
              </a:rPr>
              <a:t>Positive covid cases in Shoshone County</a:t>
            </a:r>
          </a:p>
        </p:txBody>
      </p:sp>
      <p:pic>
        <p:nvPicPr>
          <p:cNvPr id="4" name="Content Placeholder 3" descr="Graphical user interface, chart&#10;&#10;Description automatically generated">
            <a:extLst>
              <a:ext uri="{FF2B5EF4-FFF2-40B4-BE49-F238E27FC236}">
                <a16:creationId xmlns:a16="http://schemas.microsoft.com/office/drawing/2014/main" id="{DE9A6DDA-3D96-4B79-9C03-6FC256DBC29D}"/>
              </a:ext>
            </a:extLst>
          </p:cNvPr>
          <p:cNvPicPr>
            <a:picLocks noGrp="1" noChangeAspect="1"/>
          </p:cNvPicPr>
          <p:nvPr>
            <p:ph idx="1"/>
          </p:nvPr>
        </p:nvPicPr>
        <p:blipFill rotWithShape="1">
          <a:blip r:embed="rId3"/>
          <a:srcRect t="25451" r="19444" b="19089"/>
          <a:stretch/>
        </p:blipFill>
        <p:spPr bwMode="auto">
          <a:xfrm>
            <a:off x="581194" y="2057399"/>
            <a:ext cx="10633929" cy="4118113"/>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5E1E809F-5C56-4E6B-9D8E-396EC9B5343B}"/>
              </a:ext>
            </a:extLst>
          </p:cNvPr>
          <p:cNvSpPr txBox="1"/>
          <p:nvPr/>
        </p:nvSpPr>
        <p:spPr>
          <a:xfrm>
            <a:off x="581194" y="6211669"/>
            <a:ext cx="10789171" cy="261610"/>
          </a:xfrm>
          <a:prstGeom prst="rect">
            <a:avLst/>
          </a:prstGeom>
          <a:noFill/>
        </p:spPr>
        <p:txBody>
          <a:bodyPr wrap="square">
            <a:spAutoFit/>
          </a:bodyPr>
          <a:lstStyle/>
          <a:p>
            <a:r>
              <a:rPr lang="en-US" sz="1100" dirty="0">
                <a:effectLst/>
                <a:latin typeface="Arial" panose="020B0604020202020204" pitchFamily="34" charset="0"/>
                <a:ea typeface="Calibri" panose="020F0502020204030204" pitchFamily="34" charset="0"/>
                <a:cs typeface="Times New Roman" panose="02020603050405020304" pitchFamily="18" charset="0"/>
              </a:rPr>
              <a:t>Source: </a:t>
            </a:r>
            <a:r>
              <a:rPr lang="en-US" sz="11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https://public.tableau.com/app/profile/idaho.division.of.public.health/viz/DPHIdahoCOVID-19Dashboard/Home</a:t>
            </a:r>
            <a:r>
              <a:rPr lang="en-US" sz="1100" dirty="0">
                <a:effectLst/>
                <a:latin typeface="Arial" panose="020B0604020202020204" pitchFamily="34" charset="0"/>
                <a:ea typeface="Calibri" panose="020F0502020204030204" pitchFamily="34" charset="0"/>
                <a:cs typeface="Times New Roman" panose="02020603050405020304" pitchFamily="18" charset="0"/>
              </a:rPr>
              <a:t>, accessed on December 10, 2021</a:t>
            </a:r>
            <a:endParaRPr lang="en-US" sz="1100" dirty="0"/>
          </a:p>
        </p:txBody>
      </p:sp>
      <p:sp>
        <p:nvSpPr>
          <p:cNvPr id="7" name="Arrow: Down 6">
            <a:extLst>
              <a:ext uri="{FF2B5EF4-FFF2-40B4-BE49-F238E27FC236}">
                <a16:creationId xmlns:a16="http://schemas.microsoft.com/office/drawing/2014/main" id="{BBF95B63-14E3-4514-AE2B-2E5323340352}"/>
              </a:ext>
            </a:extLst>
          </p:cNvPr>
          <p:cNvSpPr/>
          <p:nvPr/>
        </p:nvSpPr>
        <p:spPr>
          <a:xfrm>
            <a:off x="9799983" y="3429000"/>
            <a:ext cx="490330" cy="811696"/>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265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9591B-6BA9-49C8-B3DF-11AF46134767}"/>
              </a:ext>
            </a:extLst>
          </p:cNvPr>
          <p:cNvSpPr>
            <a:spLocks noGrp="1"/>
          </p:cNvSpPr>
          <p:nvPr>
            <p:ph type="title"/>
          </p:nvPr>
        </p:nvSpPr>
        <p:spPr/>
        <p:txBody>
          <a:bodyPr>
            <a:normAutofit/>
          </a:bodyPr>
          <a:lstStyle/>
          <a:p>
            <a:r>
              <a:rPr lang="en-US" sz="3600" dirty="0">
                <a:solidFill>
                  <a:schemeClr val="accent2"/>
                </a:solidFill>
                <a:latin typeface="Arial" panose="020B0604020202020204" pitchFamily="34" charset="0"/>
                <a:ea typeface="+mn-ea"/>
                <a:cs typeface="Arial" panose="020B0604020202020204" pitchFamily="34" charset="0"/>
              </a:rPr>
              <a:t>2021 LHIP Blood Lead procedures</a:t>
            </a:r>
          </a:p>
        </p:txBody>
      </p:sp>
      <p:sp>
        <p:nvSpPr>
          <p:cNvPr id="3" name="Content Placeholder 2">
            <a:extLst>
              <a:ext uri="{FF2B5EF4-FFF2-40B4-BE49-F238E27FC236}">
                <a16:creationId xmlns:a16="http://schemas.microsoft.com/office/drawing/2014/main" id="{9296B8D1-B0AD-4FBD-9889-8F08DC0CDB3D}"/>
              </a:ext>
            </a:extLst>
          </p:cNvPr>
          <p:cNvSpPr>
            <a:spLocks noGrp="1"/>
          </p:cNvSpPr>
          <p:nvPr>
            <p:ph idx="1"/>
          </p:nvPr>
        </p:nvSpPr>
        <p:spPr>
          <a:xfrm>
            <a:off x="435936" y="1938865"/>
            <a:ext cx="6666614" cy="4515098"/>
          </a:xfrm>
        </p:spPr>
        <p:txBody>
          <a:bodyPr/>
          <a:lstStyle/>
          <a:p>
            <a:r>
              <a:rPr lang="en-US" sz="2400" dirty="0">
                <a:latin typeface="Arial" panose="020B0604020202020204" pitchFamily="34" charset="0"/>
                <a:cs typeface="Arial" panose="020B0604020202020204" pitchFamily="34" charset="0"/>
              </a:rPr>
              <a:t>Prior years: LeadCarePlus Analyzer used for capillary test (detection limit = 1.9 ug/dL)</a:t>
            </a:r>
          </a:p>
          <a:p>
            <a:pPr>
              <a:spcBef>
                <a:spcPts val="1800"/>
              </a:spcBef>
            </a:pPr>
            <a:r>
              <a:rPr lang="en-US" sz="2400" u="sng" dirty="0">
                <a:latin typeface="Arial" panose="020B0604020202020204" pitchFamily="34" charset="0"/>
                <a:cs typeface="Arial" panose="020B0604020202020204" pitchFamily="34" charset="0"/>
              </a:rPr>
              <a:t>Before</a:t>
            </a:r>
            <a:r>
              <a:rPr lang="en-US" sz="2400" dirty="0">
                <a:latin typeface="Arial" panose="020B0604020202020204" pitchFamily="34" charset="0"/>
                <a:cs typeface="Arial" panose="020B0604020202020204" pitchFamily="34" charset="0"/>
              </a:rPr>
              <a:t> LHIP screening, the hospital received </a:t>
            </a:r>
            <a:r>
              <a:rPr lang="en-US" sz="2400" u="sng" dirty="0">
                <a:latin typeface="Arial" panose="020B0604020202020204" pitchFamily="34" charset="0"/>
                <a:cs typeface="Arial" panose="020B0604020202020204" pitchFamily="34" charset="0"/>
              </a:rPr>
              <a:t>recall</a:t>
            </a:r>
            <a:r>
              <a:rPr lang="en-US" sz="2400" dirty="0">
                <a:latin typeface="Arial" panose="020B0604020202020204" pitchFamily="34" charset="0"/>
                <a:cs typeface="Arial" panose="020B0604020202020204" pitchFamily="34" charset="0"/>
              </a:rPr>
              <a:t> notice for LeadCarePlus test kits</a:t>
            </a:r>
          </a:p>
          <a:p>
            <a:pPr>
              <a:spcBef>
                <a:spcPts val="1800"/>
              </a:spcBef>
            </a:pPr>
            <a:r>
              <a:rPr lang="en-US" sz="2400" dirty="0">
                <a:latin typeface="Arial" panose="020B0604020202020204" pitchFamily="34" charset="0"/>
                <a:cs typeface="Arial" panose="020B0604020202020204" pitchFamily="34" charset="0"/>
              </a:rPr>
              <a:t>Secured substitute analyzer (LeadCarell) and new test kits (detection limit = 3.3 ug/dL)</a:t>
            </a:r>
          </a:p>
          <a:p>
            <a:pPr>
              <a:spcBef>
                <a:spcPts val="1800"/>
              </a:spcBef>
            </a:pPr>
            <a:r>
              <a:rPr lang="en-US" sz="2400" dirty="0">
                <a:latin typeface="Arial" panose="020B0604020202020204" pitchFamily="34" charset="0"/>
                <a:cs typeface="Arial" panose="020B0604020202020204" pitchFamily="34" charset="0"/>
              </a:rPr>
              <a:t>Began testing 8/9/2021</a:t>
            </a:r>
          </a:p>
        </p:txBody>
      </p:sp>
      <p:pic>
        <p:nvPicPr>
          <p:cNvPr id="5" name="Picture 4"/>
          <p:cNvPicPr>
            <a:picLocks noChangeAspect="1"/>
          </p:cNvPicPr>
          <p:nvPr/>
        </p:nvPicPr>
        <p:blipFill rotWithShape="1">
          <a:blip r:embed="rId3"/>
          <a:srcRect l="6770" t="4679" r="5466" b="5094"/>
          <a:stretch/>
        </p:blipFill>
        <p:spPr>
          <a:xfrm>
            <a:off x="7283303" y="2895795"/>
            <a:ext cx="4508206" cy="3478688"/>
          </a:xfrm>
          <a:prstGeom prst="rect">
            <a:avLst/>
          </a:prstGeom>
        </p:spPr>
      </p:pic>
      <p:cxnSp>
        <p:nvCxnSpPr>
          <p:cNvPr id="9" name="Elbow Connector 8"/>
          <p:cNvCxnSpPr/>
          <p:nvPr/>
        </p:nvCxnSpPr>
        <p:spPr>
          <a:xfrm>
            <a:off x="6395485" y="5061097"/>
            <a:ext cx="797442" cy="669851"/>
          </a:xfrm>
          <a:prstGeom prst="bentConnector3">
            <a:avLst/>
          </a:prstGeom>
          <a:ln w="190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5815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D6EFD-B898-4259-A244-D78E6C035C71}"/>
              </a:ext>
            </a:extLst>
          </p:cNvPr>
          <p:cNvSpPr>
            <a:spLocks noGrp="1"/>
          </p:cNvSpPr>
          <p:nvPr>
            <p:ph type="title"/>
          </p:nvPr>
        </p:nvSpPr>
        <p:spPr/>
        <p:txBody>
          <a:bodyPr>
            <a:normAutofit/>
          </a:bodyPr>
          <a:lstStyle/>
          <a:p>
            <a:r>
              <a:rPr lang="en-US" sz="3600" dirty="0">
                <a:solidFill>
                  <a:schemeClr val="accent2"/>
                </a:solidFill>
                <a:latin typeface="Arial" panose="020B0604020202020204" pitchFamily="34" charset="0"/>
                <a:ea typeface="+mn-ea"/>
                <a:cs typeface="Arial" panose="020B0604020202020204" pitchFamily="34" charset="0"/>
              </a:rPr>
              <a:t>Capillary quality control (QC) results</a:t>
            </a:r>
          </a:p>
        </p:txBody>
      </p:sp>
      <p:graphicFrame>
        <p:nvGraphicFramePr>
          <p:cNvPr id="4" name="Content Placeholder 3">
            <a:extLst>
              <a:ext uri="{FF2B5EF4-FFF2-40B4-BE49-F238E27FC236}">
                <a16:creationId xmlns:a16="http://schemas.microsoft.com/office/drawing/2014/main" id="{22401A50-D728-48EC-944C-A576E624AF09}"/>
              </a:ext>
            </a:extLst>
          </p:cNvPr>
          <p:cNvGraphicFramePr>
            <a:graphicFrameLocks noGrp="1"/>
          </p:cNvGraphicFramePr>
          <p:nvPr>
            <p:ph idx="1"/>
            <p:extLst>
              <p:ext uri="{D42A27DB-BD31-4B8C-83A1-F6EECF244321}">
                <p14:modId xmlns:p14="http://schemas.microsoft.com/office/powerpoint/2010/main" val="2561187118"/>
              </p:ext>
            </p:extLst>
          </p:nvPr>
        </p:nvGraphicFramePr>
        <p:xfrm>
          <a:off x="914399" y="2331810"/>
          <a:ext cx="10568765" cy="3123545"/>
        </p:xfrm>
        <a:graphic>
          <a:graphicData uri="http://schemas.openxmlformats.org/drawingml/2006/table">
            <a:tbl>
              <a:tblPr>
                <a:tableStyleId>{5C22544A-7EE6-4342-B048-85BDC9FD1C3A}</a:tableStyleId>
              </a:tblPr>
              <a:tblGrid>
                <a:gridCol w="2499760">
                  <a:extLst>
                    <a:ext uri="{9D8B030D-6E8A-4147-A177-3AD203B41FA5}">
                      <a16:colId xmlns:a16="http://schemas.microsoft.com/office/drawing/2014/main" val="3067966484"/>
                    </a:ext>
                  </a:extLst>
                </a:gridCol>
                <a:gridCol w="3560799">
                  <a:extLst>
                    <a:ext uri="{9D8B030D-6E8A-4147-A177-3AD203B41FA5}">
                      <a16:colId xmlns:a16="http://schemas.microsoft.com/office/drawing/2014/main" val="868210378"/>
                    </a:ext>
                  </a:extLst>
                </a:gridCol>
                <a:gridCol w="4508206">
                  <a:extLst>
                    <a:ext uri="{9D8B030D-6E8A-4147-A177-3AD203B41FA5}">
                      <a16:colId xmlns:a16="http://schemas.microsoft.com/office/drawing/2014/main" val="1279071917"/>
                    </a:ext>
                  </a:extLst>
                </a:gridCol>
              </a:tblGrid>
              <a:tr h="565456">
                <a:tc>
                  <a:txBody>
                    <a:bodyPr/>
                    <a:lstStyle/>
                    <a:p>
                      <a:pPr algn="ctr" fontAlgn="b"/>
                      <a:r>
                        <a:rPr lang="en-US" sz="2000" b="1" i="0" u="none" strike="noStrike" dirty="0">
                          <a:solidFill>
                            <a:schemeClr val="tx1"/>
                          </a:solidFill>
                          <a:effectLst/>
                          <a:latin typeface="Arial" panose="020B0604020202020204" pitchFamily="34" charset="0"/>
                          <a:cs typeface="Arial" panose="020B0604020202020204" pitchFamily="34" charset="0"/>
                        </a:rPr>
                        <a:t>Date</a:t>
                      </a:r>
                    </a:p>
                  </a:txBody>
                  <a:tcPr marL="14644" marR="14644" marT="14644" marB="0" anchor="b">
                    <a:lnB w="12700" cap="flat" cmpd="sng" algn="ctr">
                      <a:solidFill>
                        <a:schemeClr val="tx1"/>
                      </a:solidFill>
                      <a:prstDash val="solid"/>
                      <a:round/>
                      <a:headEnd type="none" w="med" len="med"/>
                      <a:tailEnd type="none" w="med" len="med"/>
                    </a:lnB>
                  </a:tcPr>
                </a:tc>
                <a:tc>
                  <a:txBody>
                    <a:bodyPr/>
                    <a:lstStyle/>
                    <a:p>
                      <a:pPr algn="ctr" fontAlgn="b"/>
                      <a:r>
                        <a:rPr lang="en-US" sz="2000" b="1" i="0" u="none" strike="noStrike" dirty="0">
                          <a:solidFill>
                            <a:schemeClr val="tx1"/>
                          </a:solidFill>
                          <a:effectLst/>
                          <a:latin typeface="Arial" panose="020B0604020202020204" pitchFamily="34" charset="0"/>
                          <a:cs typeface="Arial" panose="020B0604020202020204" pitchFamily="34" charset="0"/>
                        </a:rPr>
                        <a:t>Within QC</a:t>
                      </a:r>
                      <a:r>
                        <a:rPr lang="en-US" sz="2000" b="1" i="0" u="none" strike="noStrike" baseline="30000" dirty="0">
                          <a:solidFill>
                            <a:schemeClr val="tx1"/>
                          </a:solidFill>
                          <a:effectLst/>
                          <a:latin typeface="Arial" panose="020B0604020202020204" pitchFamily="34" charset="0"/>
                          <a:cs typeface="Arial" panose="020B0604020202020204" pitchFamily="34" charset="0"/>
                        </a:rPr>
                        <a:t>a</a:t>
                      </a:r>
                      <a:r>
                        <a:rPr lang="en-US" sz="2000" b="1" i="0" u="none" strike="noStrike" dirty="0">
                          <a:solidFill>
                            <a:schemeClr val="tx1"/>
                          </a:solidFill>
                          <a:effectLst/>
                          <a:latin typeface="Arial" panose="020B0604020202020204" pitchFamily="34" charset="0"/>
                          <a:cs typeface="Arial" panose="020B0604020202020204" pitchFamily="34" charset="0"/>
                        </a:rPr>
                        <a:t> Target Range?</a:t>
                      </a:r>
                    </a:p>
                  </a:txBody>
                  <a:tcPr marL="14644" marR="14644" marT="14644" marB="0" anchor="b">
                    <a:lnB w="12700" cap="flat" cmpd="sng" algn="ctr">
                      <a:solidFill>
                        <a:schemeClr val="tx1"/>
                      </a:solidFill>
                      <a:prstDash val="solid"/>
                      <a:round/>
                      <a:headEnd type="none" w="med" len="med"/>
                      <a:tailEnd type="none" w="med" len="med"/>
                    </a:lnB>
                  </a:tcPr>
                </a:tc>
                <a:tc>
                  <a:txBody>
                    <a:bodyPr/>
                    <a:lstStyle/>
                    <a:p>
                      <a:pPr algn="ctr" fontAlgn="b"/>
                      <a:r>
                        <a:rPr lang="en-US" sz="2000" b="1" i="0" u="none" strike="noStrike" dirty="0">
                          <a:solidFill>
                            <a:schemeClr val="tx1"/>
                          </a:solidFill>
                          <a:effectLst/>
                          <a:latin typeface="Arial" panose="020B0604020202020204" pitchFamily="34" charset="0"/>
                          <a:cs typeface="Arial" panose="020B0604020202020204" pitchFamily="34" charset="0"/>
                        </a:rPr>
                        <a:t>Notes</a:t>
                      </a:r>
                    </a:p>
                  </a:txBody>
                  <a:tcPr marL="14644" marR="14644" marT="14644"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7291359"/>
                  </a:ext>
                </a:extLst>
              </a:tr>
              <a:tr h="1039803">
                <a:tc>
                  <a:txBody>
                    <a:bodyPr/>
                    <a:lstStyle/>
                    <a:p>
                      <a:pPr marL="0" marR="0" lvl="0" indent="0" algn="ctr" defTabSz="457206" rtl="0" eaLnBrk="1" fontAlgn="b"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Arial" panose="020B0604020202020204" pitchFamily="34" charset="0"/>
                          <a:cs typeface="Arial" panose="020B0604020202020204" pitchFamily="34" charset="0"/>
                        </a:rPr>
                        <a:t>8-9-2021</a:t>
                      </a:r>
                      <a:r>
                        <a:rPr lang="en-US" sz="1800" b="0" i="0" u="none" strike="noStrike" baseline="0" dirty="0">
                          <a:solidFill>
                            <a:schemeClr val="tx1"/>
                          </a:solidFill>
                          <a:effectLst/>
                          <a:latin typeface="Arial" panose="020B0604020202020204" pitchFamily="34" charset="0"/>
                          <a:cs typeface="Arial" panose="020B0604020202020204" pitchFamily="34" charset="0"/>
                        </a:rPr>
                        <a:t> </a:t>
                      </a:r>
                    </a:p>
                    <a:p>
                      <a:pPr marL="0" marR="0" lvl="0" indent="0" algn="ctr" defTabSz="457206" rtl="0" eaLnBrk="1" fontAlgn="b" latinLnBrk="0" hangingPunct="1">
                        <a:lnSpc>
                          <a:spcPct val="100000"/>
                        </a:lnSpc>
                        <a:spcBef>
                          <a:spcPts val="0"/>
                        </a:spcBef>
                        <a:spcAft>
                          <a:spcPts val="0"/>
                        </a:spcAft>
                        <a:buClrTx/>
                        <a:buSzTx/>
                        <a:buFontTx/>
                        <a:buNone/>
                        <a:tabLst/>
                        <a:defRPr/>
                      </a:pPr>
                      <a:r>
                        <a:rPr lang="en-US" sz="1800" b="0" i="0" u="none" strike="noStrike" baseline="0" dirty="0">
                          <a:solidFill>
                            <a:schemeClr val="tx1"/>
                          </a:solidFill>
                          <a:effectLst/>
                          <a:latin typeface="Arial" panose="020B0604020202020204" pitchFamily="34" charset="0"/>
                          <a:cs typeface="Arial" panose="020B0604020202020204" pitchFamily="34" charset="0"/>
                        </a:rPr>
                        <a:t>through </a:t>
                      </a:r>
                    </a:p>
                    <a:p>
                      <a:pPr marL="0" marR="0" lvl="0" indent="0" algn="ctr" defTabSz="457206" rtl="0" eaLnBrk="1" fontAlgn="b" latinLnBrk="0" hangingPunct="1">
                        <a:lnSpc>
                          <a:spcPct val="100000"/>
                        </a:lnSpc>
                        <a:spcBef>
                          <a:spcPts val="0"/>
                        </a:spcBef>
                        <a:spcAft>
                          <a:spcPts val="0"/>
                        </a:spcAft>
                        <a:buClrTx/>
                        <a:buSzTx/>
                        <a:buFontTx/>
                        <a:buNone/>
                        <a:tabLst/>
                        <a:defRPr/>
                      </a:pPr>
                      <a:r>
                        <a:rPr lang="en-US" sz="1800" b="0" i="0" u="none" strike="noStrike" baseline="0" dirty="0">
                          <a:solidFill>
                            <a:schemeClr val="tx1"/>
                          </a:solidFill>
                          <a:effectLst/>
                          <a:latin typeface="Arial" panose="020B0604020202020204" pitchFamily="34" charset="0"/>
                          <a:cs typeface="Arial" panose="020B0604020202020204" pitchFamily="34" charset="0"/>
                        </a:rPr>
                        <a:t>8-11-</a:t>
                      </a:r>
                      <a:r>
                        <a:rPr lang="en-US" sz="1800" b="0" i="0" u="none" strike="noStrike" dirty="0">
                          <a:solidFill>
                            <a:schemeClr val="tx1"/>
                          </a:solidFill>
                          <a:effectLst/>
                          <a:latin typeface="Arial" panose="020B0604020202020204" pitchFamily="34" charset="0"/>
                          <a:cs typeface="Arial" panose="020B0604020202020204" pitchFamily="34" charset="0"/>
                        </a:rPr>
                        <a:t>2021</a:t>
                      </a:r>
                    </a:p>
                  </a:txBody>
                  <a:tcPr marL="14644" marR="14644" marT="146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1"/>
                          </a:solidFill>
                          <a:effectLst/>
                          <a:latin typeface="Arial" panose="020B0604020202020204" pitchFamily="34" charset="0"/>
                          <a:cs typeface="Arial" panose="020B0604020202020204" pitchFamily="34" charset="0"/>
                        </a:rPr>
                        <a:t>Yes</a:t>
                      </a:r>
                    </a:p>
                  </a:txBody>
                  <a:tcPr marL="14644" marR="14644" marT="146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14644" marR="14644" marT="146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6455763"/>
                  </a:ext>
                </a:extLst>
              </a:tr>
              <a:tr h="742357">
                <a:tc>
                  <a:txBody>
                    <a:bodyPr/>
                    <a:lstStyle/>
                    <a:p>
                      <a:pPr marL="0" marR="0" lvl="0" indent="0" algn="ctr" defTabSz="457206" rtl="0" eaLnBrk="1" fontAlgn="b" latinLnBrk="0" hangingPunct="1">
                        <a:lnSpc>
                          <a:spcPct val="100000"/>
                        </a:lnSpc>
                        <a:spcBef>
                          <a:spcPts val="0"/>
                        </a:spcBef>
                        <a:spcAft>
                          <a:spcPts val="0"/>
                        </a:spcAft>
                        <a:buClrTx/>
                        <a:buSzTx/>
                        <a:buFontTx/>
                        <a:buNone/>
                        <a:tabLst/>
                        <a:defRPr/>
                      </a:pPr>
                      <a:r>
                        <a:rPr lang="en-US" sz="1800" b="1" i="0" u="none" strike="noStrike" baseline="0" dirty="0">
                          <a:solidFill>
                            <a:schemeClr val="tx1"/>
                          </a:solidFill>
                          <a:effectLst/>
                          <a:latin typeface="Arial" panose="020B0604020202020204" pitchFamily="34" charset="0"/>
                          <a:cs typeface="Arial" panose="020B0604020202020204" pitchFamily="34" charset="0"/>
                        </a:rPr>
                        <a:t>8-12-</a:t>
                      </a:r>
                      <a:r>
                        <a:rPr lang="en-US" sz="1800" b="1" i="0" u="none" strike="noStrike" dirty="0">
                          <a:solidFill>
                            <a:schemeClr val="tx1"/>
                          </a:solidFill>
                          <a:effectLst/>
                          <a:latin typeface="Arial" panose="020B0604020202020204" pitchFamily="34" charset="0"/>
                          <a:cs typeface="Arial" panose="020B0604020202020204" pitchFamily="34" charset="0"/>
                        </a:rPr>
                        <a:t>2021</a:t>
                      </a:r>
                    </a:p>
                  </a:txBody>
                  <a:tcPr marL="14644" marR="14644" marT="146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57206" rtl="0" eaLnBrk="1" fontAlgn="b" latinLnBrk="0" hangingPunct="1">
                        <a:lnSpc>
                          <a:spcPct val="100000"/>
                        </a:lnSpc>
                        <a:spcBef>
                          <a:spcPts val="0"/>
                        </a:spcBef>
                        <a:spcAft>
                          <a:spcPts val="0"/>
                        </a:spcAft>
                        <a:buClrTx/>
                        <a:buSzTx/>
                        <a:buFontTx/>
                        <a:buNone/>
                        <a:tabLst/>
                        <a:defRPr/>
                      </a:pPr>
                      <a:r>
                        <a:rPr lang="en-US" sz="1800" b="1" i="0" u="none" strike="noStrike" dirty="0">
                          <a:solidFill>
                            <a:schemeClr val="tx1"/>
                          </a:solidFill>
                          <a:effectLst/>
                          <a:latin typeface="Arial" panose="020B0604020202020204" pitchFamily="34" charset="0"/>
                          <a:cs typeface="Arial" panose="020B0604020202020204" pitchFamily="34" charset="0"/>
                        </a:rPr>
                        <a:t>No</a:t>
                      </a:r>
                    </a:p>
                  </a:txBody>
                  <a:tcPr marL="14644" marR="14644" marT="146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1"/>
                          </a:solidFill>
                          <a:effectLst/>
                          <a:latin typeface="Arial" panose="020B0604020202020204" pitchFamily="34" charset="0"/>
                          <a:cs typeface="Arial" panose="020B0604020202020204" pitchFamily="34" charset="0"/>
                        </a:rPr>
                        <a:t>Ran 7 controls </a:t>
                      </a:r>
                      <a:r>
                        <a:rPr lang="en-US" sz="1800" b="0" i="0" u="none" strike="noStrike" baseline="0" dirty="0">
                          <a:solidFill>
                            <a:schemeClr val="tx1"/>
                          </a:solidFill>
                          <a:effectLst/>
                          <a:latin typeface="Arial" panose="020B0604020202020204" pitchFamily="34" charset="0"/>
                          <a:cs typeface="Arial" panose="020B0604020202020204" pitchFamily="34" charset="0"/>
                        </a:rPr>
                        <a:t>– all low. Called hotline. </a:t>
                      </a:r>
                    </a:p>
                    <a:p>
                      <a:pPr algn="ctr" fontAlgn="b">
                        <a:spcBef>
                          <a:spcPts val="600"/>
                        </a:spcBef>
                      </a:pPr>
                      <a:r>
                        <a:rPr lang="en-US" sz="1800" b="0" i="0" u="none" strike="noStrike" baseline="0" dirty="0">
                          <a:solidFill>
                            <a:schemeClr val="tx1"/>
                          </a:solidFill>
                          <a:effectLst/>
                          <a:latin typeface="Arial" panose="020B0604020202020204" pitchFamily="34" charset="0"/>
                          <a:cs typeface="Arial" panose="020B0604020202020204" pitchFamily="34" charset="0"/>
                        </a:rPr>
                        <a:t>Venous draws only</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14644" marR="14644" marT="146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6038481"/>
                  </a:ext>
                </a:extLst>
              </a:tr>
              <a:tr h="775929">
                <a:tc>
                  <a:txBody>
                    <a:bodyPr/>
                    <a:lstStyle/>
                    <a:p>
                      <a:pPr marL="0" marR="0" lvl="0" indent="0" algn="ctr" defTabSz="457206" rtl="0" eaLnBrk="1" fontAlgn="b" latinLnBrk="0" hangingPunct="1">
                        <a:lnSpc>
                          <a:spcPct val="100000"/>
                        </a:lnSpc>
                        <a:spcBef>
                          <a:spcPts val="0"/>
                        </a:spcBef>
                        <a:spcAft>
                          <a:spcPts val="0"/>
                        </a:spcAft>
                        <a:buClrTx/>
                        <a:buSzTx/>
                        <a:buFontTx/>
                        <a:buNone/>
                        <a:tabLst/>
                        <a:defRPr/>
                      </a:pPr>
                      <a:r>
                        <a:rPr lang="en-US" sz="1800" b="1" i="0" u="none" strike="noStrike" baseline="0" dirty="0">
                          <a:solidFill>
                            <a:schemeClr val="tx1"/>
                          </a:solidFill>
                          <a:effectLst/>
                          <a:latin typeface="Arial" panose="020B0604020202020204" pitchFamily="34" charset="0"/>
                          <a:cs typeface="Arial" panose="020B0604020202020204" pitchFamily="34" charset="0"/>
                        </a:rPr>
                        <a:t>8-13-</a:t>
                      </a:r>
                      <a:r>
                        <a:rPr lang="en-US" sz="1800" b="1" i="0" u="none" strike="noStrike" dirty="0">
                          <a:solidFill>
                            <a:schemeClr val="tx1"/>
                          </a:solidFill>
                          <a:effectLst/>
                          <a:latin typeface="Arial" panose="020B0604020202020204" pitchFamily="34" charset="0"/>
                          <a:cs typeface="Arial" panose="020B0604020202020204" pitchFamily="34" charset="0"/>
                        </a:rPr>
                        <a:t>2021</a:t>
                      </a:r>
                    </a:p>
                  </a:txBody>
                  <a:tcPr marL="14644" marR="14644" marT="14644" marB="0" anchor="ctr">
                    <a:lnT w="12700" cap="flat" cmpd="sng" algn="ctr">
                      <a:solidFill>
                        <a:schemeClr val="tx1"/>
                      </a:solidFill>
                      <a:prstDash val="solid"/>
                      <a:round/>
                      <a:headEnd type="none" w="med" len="med"/>
                      <a:tailEnd type="none" w="med" len="med"/>
                    </a:lnT>
                  </a:tcPr>
                </a:tc>
                <a:tc>
                  <a:txBody>
                    <a:bodyPr/>
                    <a:lstStyle/>
                    <a:p>
                      <a:pPr marL="0" marR="0" lvl="0" indent="0" algn="ctr" defTabSz="457206" rtl="0" eaLnBrk="1" fontAlgn="b" latinLnBrk="0" hangingPunct="1">
                        <a:lnSpc>
                          <a:spcPct val="100000"/>
                        </a:lnSpc>
                        <a:spcBef>
                          <a:spcPts val="0"/>
                        </a:spcBef>
                        <a:spcAft>
                          <a:spcPts val="0"/>
                        </a:spcAft>
                        <a:buClrTx/>
                        <a:buSzTx/>
                        <a:buFontTx/>
                        <a:buNone/>
                        <a:tabLst/>
                        <a:defRPr/>
                      </a:pPr>
                      <a:r>
                        <a:rPr lang="en-US" sz="1800" b="1" i="0" u="none" strike="noStrike" dirty="0">
                          <a:solidFill>
                            <a:schemeClr val="tx1"/>
                          </a:solidFill>
                          <a:effectLst/>
                          <a:latin typeface="Arial" panose="020B0604020202020204" pitchFamily="34" charset="0"/>
                          <a:cs typeface="Arial" panose="020B0604020202020204" pitchFamily="34" charset="0"/>
                        </a:rPr>
                        <a:t>No</a:t>
                      </a:r>
                    </a:p>
                  </a:txBody>
                  <a:tcPr marL="14644" marR="14644" marT="14644" marB="0" anchor="ctr">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chemeClr val="tx1"/>
                          </a:solidFill>
                          <a:effectLst/>
                          <a:latin typeface="Arial" panose="020B0604020202020204" pitchFamily="34" charset="0"/>
                          <a:cs typeface="Arial" panose="020B0604020202020204" pitchFamily="34" charset="0"/>
                        </a:rPr>
                        <a:t>Venous draws</a:t>
                      </a:r>
                      <a:r>
                        <a:rPr lang="en-US" sz="1800" b="0" i="0" u="none" strike="noStrike" baseline="0" dirty="0">
                          <a:solidFill>
                            <a:schemeClr val="tx1"/>
                          </a:solidFill>
                          <a:effectLst/>
                          <a:latin typeface="Arial" panose="020B0604020202020204" pitchFamily="34" charset="0"/>
                          <a:cs typeface="Arial" panose="020B0604020202020204" pitchFamily="34" charset="0"/>
                        </a:rPr>
                        <a:t> only</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14644" marR="14644" marT="14644"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61419097"/>
                  </a:ext>
                </a:extLst>
              </a:tr>
            </a:tbl>
          </a:graphicData>
        </a:graphic>
      </p:graphicFrame>
      <p:sp>
        <p:nvSpPr>
          <p:cNvPr id="5" name="TextBox 4">
            <a:extLst>
              <a:ext uri="{FF2B5EF4-FFF2-40B4-BE49-F238E27FC236}">
                <a16:creationId xmlns:a16="http://schemas.microsoft.com/office/drawing/2014/main" id="{EFB06BC8-82B2-4BE0-BE43-3BF7F18B0E65}"/>
              </a:ext>
            </a:extLst>
          </p:cNvPr>
          <p:cNvSpPr txBox="1"/>
          <p:nvPr/>
        </p:nvSpPr>
        <p:spPr>
          <a:xfrm>
            <a:off x="914398" y="5455356"/>
            <a:ext cx="10568766" cy="584775"/>
          </a:xfrm>
          <a:prstGeom prst="rect">
            <a:avLst/>
          </a:prstGeom>
          <a:noFill/>
        </p:spPr>
        <p:txBody>
          <a:bodyPr wrap="square">
            <a:spAutoFit/>
          </a:bodyPr>
          <a:lstStyle/>
          <a:p>
            <a:r>
              <a:rPr lang="en-US" sz="1600" baseline="30000" dirty="0">
                <a:latin typeface="Arial" panose="020B0604020202020204" pitchFamily="34" charset="0"/>
                <a:cs typeface="Arial" panose="020B0604020202020204" pitchFamily="34" charset="0"/>
              </a:rPr>
              <a:t>a </a:t>
            </a:r>
            <a:r>
              <a:rPr lang="en-US" sz="1600" dirty="0">
                <a:latin typeface="Arial" panose="020B0604020202020204" pitchFamily="34" charset="0"/>
                <a:cs typeface="Arial" panose="020B0604020202020204" pitchFamily="34" charset="0"/>
              </a:rPr>
              <a:t>QC Target Ranges:  Level 1 = 7.2 ug/dL (± 3.0) </a:t>
            </a:r>
          </a:p>
          <a:p>
            <a:r>
              <a:rPr lang="en-US" sz="1600" dirty="0">
                <a:latin typeface="Arial" panose="020B0604020202020204" pitchFamily="34" charset="0"/>
                <a:cs typeface="Arial" panose="020B0604020202020204" pitchFamily="34" charset="0"/>
              </a:rPr>
              <a:t>		  Level 2 = 23.6 ug/dL (± 4.3) </a:t>
            </a:r>
          </a:p>
        </p:txBody>
      </p:sp>
    </p:spTree>
    <p:extLst>
      <p:ext uri="{BB962C8B-B14F-4D97-AF65-F5344CB8AC3E}">
        <p14:creationId xmlns:p14="http://schemas.microsoft.com/office/powerpoint/2010/main" val="12079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555A2-D396-4609-B811-5D4FE41C7AA8}"/>
              </a:ext>
            </a:extLst>
          </p:cNvPr>
          <p:cNvSpPr>
            <a:spLocks noGrp="1"/>
          </p:cNvSpPr>
          <p:nvPr>
            <p:ph type="title"/>
          </p:nvPr>
        </p:nvSpPr>
        <p:spPr>
          <a:xfrm>
            <a:off x="552322" y="676930"/>
            <a:ext cx="11115242" cy="1087311"/>
          </a:xfrm>
        </p:spPr>
        <p:txBody>
          <a:bodyPr>
            <a:noAutofit/>
          </a:bodyPr>
          <a:lstStyle/>
          <a:p>
            <a:r>
              <a:rPr lang="en-US" sz="3600" dirty="0">
                <a:solidFill>
                  <a:schemeClr val="accent2"/>
                </a:solidFill>
                <a:latin typeface="Arial" panose="020B0604020202020204" pitchFamily="34" charset="0"/>
                <a:ea typeface="+mn-ea"/>
                <a:cs typeface="Arial" panose="020B0604020202020204" pitchFamily="34" charset="0"/>
              </a:rPr>
              <a:t>RECALL </a:t>
            </a:r>
            <a:r>
              <a:rPr lang="en-US" sz="3600" u="sng" dirty="0">
                <a:solidFill>
                  <a:schemeClr val="accent2"/>
                </a:solidFill>
                <a:latin typeface="Arial" panose="020B0604020202020204" pitchFamily="34" charset="0"/>
                <a:ea typeface="+mn-ea"/>
                <a:cs typeface="Arial" panose="020B0604020202020204" pitchFamily="34" charset="0"/>
              </a:rPr>
              <a:t>after</a:t>
            </a:r>
            <a:r>
              <a:rPr lang="en-US" sz="3600" dirty="0">
                <a:solidFill>
                  <a:schemeClr val="accent2"/>
                </a:solidFill>
                <a:latin typeface="Arial" panose="020B0604020202020204" pitchFamily="34" charset="0"/>
                <a:ea typeface="+mn-ea"/>
                <a:cs typeface="Arial" panose="020B0604020202020204" pitchFamily="34" charset="0"/>
              </a:rPr>
              <a:t> LHIP screening – 8/31/21</a:t>
            </a:r>
          </a:p>
        </p:txBody>
      </p:sp>
      <p:pic>
        <p:nvPicPr>
          <p:cNvPr id="9" name="Content Placeholder 8">
            <a:extLst>
              <a:ext uri="{FF2B5EF4-FFF2-40B4-BE49-F238E27FC236}">
                <a16:creationId xmlns:a16="http://schemas.microsoft.com/office/drawing/2014/main" id="{679FFA88-89F4-4035-8A83-A693DE1F6115}"/>
              </a:ext>
            </a:extLst>
          </p:cNvPr>
          <p:cNvPicPr>
            <a:picLocks noGrp="1" noChangeAspect="1"/>
          </p:cNvPicPr>
          <p:nvPr>
            <p:ph idx="1"/>
          </p:nvPr>
        </p:nvPicPr>
        <p:blipFill>
          <a:blip r:embed="rId3"/>
          <a:stretch>
            <a:fillRect/>
          </a:stretch>
        </p:blipFill>
        <p:spPr>
          <a:xfrm>
            <a:off x="380346" y="2381539"/>
            <a:ext cx="11348976" cy="4005031"/>
          </a:xfrm>
        </p:spPr>
      </p:pic>
      <p:sp>
        <p:nvSpPr>
          <p:cNvPr id="4" name="Rectangle 3">
            <a:extLst>
              <a:ext uri="{FF2B5EF4-FFF2-40B4-BE49-F238E27FC236}">
                <a16:creationId xmlns:a16="http://schemas.microsoft.com/office/drawing/2014/main" id="{24DE178C-D227-43A1-B415-EC3E3A5A073B}"/>
              </a:ext>
            </a:extLst>
          </p:cNvPr>
          <p:cNvSpPr/>
          <p:nvPr/>
        </p:nvSpPr>
        <p:spPr>
          <a:xfrm>
            <a:off x="1046922" y="4637784"/>
            <a:ext cx="10563888" cy="1131488"/>
          </a:xfrm>
          <a:prstGeom prst="rect">
            <a:avLst/>
          </a:prstGeom>
          <a:noFill/>
          <a:ln w="38100">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7" name="Rectangle 6">
            <a:extLst>
              <a:ext uri="{FF2B5EF4-FFF2-40B4-BE49-F238E27FC236}">
                <a16:creationId xmlns:a16="http://schemas.microsoft.com/office/drawing/2014/main" id="{52AEEAD8-C685-48DD-8E90-BDF34729DEDD}"/>
              </a:ext>
            </a:extLst>
          </p:cNvPr>
          <p:cNvSpPr/>
          <p:nvPr/>
        </p:nvSpPr>
        <p:spPr>
          <a:xfrm>
            <a:off x="1033670" y="3412435"/>
            <a:ext cx="5454222" cy="347870"/>
          </a:xfrm>
          <a:prstGeom prst="rect">
            <a:avLst/>
          </a:prstGeom>
          <a:noFill/>
          <a:ln w="38100">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62589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D6EFD-B898-4259-A244-D78E6C035C71}"/>
              </a:ext>
            </a:extLst>
          </p:cNvPr>
          <p:cNvSpPr>
            <a:spLocks noGrp="1"/>
          </p:cNvSpPr>
          <p:nvPr>
            <p:ph type="title"/>
          </p:nvPr>
        </p:nvSpPr>
        <p:spPr>
          <a:xfrm>
            <a:off x="562273" y="620175"/>
            <a:ext cx="11029616" cy="1013800"/>
          </a:xfrm>
        </p:spPr>
        <p:txBody>
          <a:bodyPr>
            <a:normAutofit/>
          </a:bodyPr>
          <a:lstStyle/>
          <a:p>
            <a:r>
              <a:rPr lang="en-US" sz="3600" dirty="0">
                <a:solidFill>
                  <a:schemeClr val="accent2"/>
                </a:solidFill>
                <a:latin typeface="Arial" panose="020B0604020202020204" pitchFamily="34" charset="0"/>
                <a:ea typeface="+mn-ea"/>
                <a:cs typeface="Arial" panose="020B0604020202020204" pitchFamily="34" charset="0"/>
              </a:rPr>
              <a:t>Change in 2021 result summaries</a:t>
            </a:r>
          </a:p>
        </p:txBody>
      </p:sp>
      <p:graphicFrame>
        <p:nvGraphicFramePr>
          <p:cNvPr id="4" name="Content Placeholder 3">
            <a:extLst>
              <a:ext uri="{FF2B5EF4-FFF2-40B4-BE49-F238E27FC236}">
                <a16:creationId xmlns:a16="http://schemas.microsoft.com/office/drawing/2014/main" id="{22401A50-D728-48EC-944C-A576E624AF09}"/>
              </a:ext>
            </a:extLst>
          </p:cNvPr>
          <p:cNvGraphicFramePr>
            <a:graphicFrameLocks noGrp="1"/>
          </p:cNvGraphicFramePr>
          <p:nvPr>
            <p:ph idx="1"/>
            <p:extLst>
              <p:ext uri="{D42A27DB-BD31-4B8C-83A1-F6EECF244321}">
                <p14:modId xmlns:p14="http://schemas.microsoft.com/office/powerpoint/2010/main" val="291065241"/>
              </p:ext>
            </p:extLst>
          </p:nvPr>
        </p:nvGraphicFramePr>
        <p:xfrm>
          <a:off x="2019052" y="2726501"/>
          <a:ext cx="7579829" cy="3398738"/>
        </p:xfrm>
        <a:graphic>
          <a:graphicData uri="http://schemas.openxmlformats.org/drawingml/2006/table">
            <a:tbl>
              <a:tblPr>
                <a:tableStyleId>{5C22544A-7EE6-4342-B048-85BDC9FD1C3A}</a:tableStyleId>
              </a:tblPr>
              <a:tblGrid>
                <a:gridCol w="1732547">
                  <a:extLst>
                    <a:ext uri="{9D8B030D-6E8A-4147-A177-3AD203B41FA5}">
                      <a16:colId xmlns:a16="http://schemas.microsoft.com/office/drawing/2014/main" val="3067966484"/>
                    </a:ext>
                  </a:extLst>
                </a:gridCol>
                <a:gridCol w="1959429">
                  <a:extLst>
                    <a:ext uri="{9D8B030D-6E8A-4147-A177-3AD203B41FA5}">
                      <a16:colId xmlns:a16="http://schemas.microsoft.com/office/drawing/2014/main" val="1685005714"/>
                    </a:ext>
                  </a:extLst>
                </a:gridCol>
                <a:gridCol w="1938803">
                  <a:extLst>
                    <a:ext uri="{9D8B030D-6E8A-4147-A177-3AD203B41FA5}">
                      <a16:colId xmlns:a16="http://schemas.microsoft.com/office/drawing/2014/main" val="2641358155"/>
                    </a:ext>
                  </a:extLst>
                </a:gridCol>
                <a:gridCol w="1949050">
                  <a:extLst>
                    <a:ext uri="{9D8B030D-6E8A-4147-A177-3AD203B41FA5}">
                      <a16:colId xmlns:a16="http://schemas.microsoft.com/office/drawing/2014/main" val="2174156403"/>
                    </a:ext>
                  </a:extLst>
                </a:gridCol>
              </a:tblGrid>
              <a:tr h="1066574">
                <a:tc>
                  <a:txBody>
                    <a:bodyPr/>
                    <a:lstStyle/>
                    <a:p>
                      <a:pPr marL="0" marR="0" lvl="0" indent="0" algn="ctr" defTabSz="457206" rtl="0" eaLnBrk="1" fontAlgn="b" latinLnBrk="0" hangingPunct="1">
                        <a:lnSpc>
                          <a:spcPct val="100000"/>
                        </a:lnSpc>
                        <a:spcBef>
                          <a:spcPts val="0"/>
                        </a:spcBef>
                        <a:spcAft>
                          <a:spcPts val="0"/>
                        </a:spcAft>
                        <a:buClrTx/>
                        <a:buSzTx/>
                        <a:buFontTx/>
                        <a:buNone/>
                        <a:tabLst/>
                        <a:defRPr/>
                      </a:pPr>
                      <a:r>
                        <a:rPr lang="en-US" sz="2400" b="1" u="none" strike="noStrike" dirty="0">
                          <a:solidFill>
                            <a:schemeClr val="tx1"/>
                          </a:solidFill>
                          <a:effectLst/>
                          <a:latin typeface="Arial" panose="020B0604020202020204" pitchFamily="34" charset="0"/>
                          <a:cs typeface="Arial" panose="020B0604020202020204" pitchFamily="34" charset="0"/>
                        </a:rPr>
                        <a:t>Area</a:t>
                      </a:r>
                      <a:endParaRPr lang="en-US" sz="2400" b="1" i="0" u="none" strike="noStrike" dirty="0">
                        <a:solidFill>
                          <a:schemeClr val="tx1"/>
                        </a:solidFill>
                        <a:effectLst/>
                        <a:latin typeface="Arial" panose="020B0604020202020204" pitchFamily="34" charset="0"/>
                        <a:cs typeface="Arial" panose="020B0604020202020204" pitchFamily="34" charset="0"/>
                      </a:endParaRPr>
                    </a:p>
                  </a:txBody>
                  <a:tcPr marL="14644" marR="14644" marT="14644" marB="0" anchor="b">
                    <a:lnB w="12700" cap="flat" cmpd="sng" algn="ctr">
                      <a:solidFill>
                        <a:schemeClr val="tx1"/>
                      </a:solidFill>
                      <a:prstDash val="solid"/>
                      <a:round/>
                      <a:headEnd type="none" w="med" len="med"/>
                      <a:tailEnd type="none" w="med" len="med"/>
                    </a:lnB>
                  </a:tcPr>
                </a:tc>
                <a:tc>
                  <a:txBody>
                    <a:bodyPr/>
                    <a:lstStyle/>
                    <a:p>
                      <a:pPr algn="ctr" fontAlgn="b"/>
                      <a:r>
                        <a:rPr lang="en-US" sz="2400" b="1" u="none" strike="noStrike" dirty="0">
                          <a:solidFill>
                            <a:schemeClr val="tx1"/>
                          </a:solidFill>
                          <a:effectLst/>
                          <a:latin typeface="Arial" panose="020B0604020202020204" pitchFamily="34" charset="0"/>
                          <a:cs typeface="Arial" panose="020B0604020202020204" pitchFamily="34" charset="0"/>
                        </a:rPr>
                        <a:t>No. of Participants</a:t>
                      </a:r>
                      <a:endParaRPr lang="en-US" sz="2400" b="1" i="0" u="none" strike="noStrike" dirty="0">
                        <a:solidFill>
                          <a:schemeClr val="tx1"/>
                        </a:solidFill>
                        <a:effectLst/>
                        <a:latin typeface="Arial" panose="020B0604020202020204" pitchFamily="34" charset="0"/>
                        <a:cs typeface="Arial" panose="020B0604020202020204" pitchFamily="34" charset="0"/>
                      </a:endParaRPr>
                    </a:p>
                  </a:txBody>
                  <a:tcPr marL="14644" marR="14644" marT="14644" marB="0" anchor="b">
                    <a:lnB w="12700" cap="flat" cmpd="sng" algn="ctr">
                      <a:solidFill>
                        <a:schemeClr val="tx1"/>
                      </a:solidFill>
                      <a:prstDash val="solid"/>
                      <a:round/>
                      <a:headEnd type="none" w="med" len="med"/>
                      <a:tailEnd type="none" w="med" len="med"/>
                    </a:lnB>
                  </a:tcPr>
                </a:tc>
                <a:tc>
                  <a:txBody>
                    <a:bodyPr/>
                    <a:lstStyle/>
                    <a:p>
                      <a:pPr algn="ctr" fontAlgn="b"/>
                      <a:r>
                        <a:rPr lang="en-US" sz="2400" b="1" u="none" strike="noStrike" dirty="0">
                          <a:solidFill>
                            <a:schemeClr val="tx1"/>
                          </a:solidFill>
                          <a:effectLst/>
                          <a:latin typeface="Arial" panose="020B0604020202020204" pitchFamily="34" charset="0"/>
                          <a:cs typeface="Arial" panose="020B0604020202020204" pitchFamily="34" charset="0"/>
                        </a:rPr>
                        <a:t>No. (%) Nondetects</a:t>
                      </a:r>
                      <a:endParaRPr lang="en-US" sz="2400" b="1" i="0" u="none" strike="noStrike" dirty="0">
                        <a:solidFill>
                          <a:schemeClr val="tx1"/>
                        </a:solidFill>
                        <a:effectLst/>
                        <a:latin typeface="Arial" panose="020B0604020202020204" pitchFamily="34" charset="0"/>
                        <a:cs typeface="Arial" panose="020B0604020202020204" pitchFamily="34" charset="0"/>
                      </a:endParaRPr>
                    </a:p>
                  </a:txBody>
                  <a:tcPr marL="14644" marR="14644" marT="14644" marB="0" anchor="b">
                    <a:lnB w="12700" cap="flat" cmpd="sng" algn="ctr">
                      <a:solidFill>
                        <a:schemeClr val="tx1"/>
                      </a:solidFill>
                      <a:prstDash val="solid"/>
                      <a:round/>
                      <a:headEnd type="none" w="med" len="med"/>
                      <a:tailEnd type="none" w="med" len="med"/>
                    </a:lnB>
                  </a:tcPr>
                </a:tc>
                <a:tc>
                  <a:txBody>
                    <a:bodyPr/>
                    <a:lstStyle/>
                    <a:p>
                      <a:pPr algn="ctr" fontAlgn="b"/>
                      <a:r>
                        <a:rPr lang="en-US" sz="2400" b="1" i="0" u="none" strike="noStrike" dirty="0">
                          <a:solidFill>
                            <a:schemeClr val="tx1"/>
                          </a:solidFill>
                          <a:effectLst/>
                          <a:latin typeface="Arial" panose="020B0604020202020204" pitchFamily="34" charset="0"/>
                          <a:cs typeface="Arial" panose="020B0604020202020204" pitchFamily="34" charset="0"/>
                        </a:rPr>
                        <a:t>Detection Limit (µg/dL)</a:t>
                      </a:r>
                    </a:p>
                  </a:txBody>
                  <a:tcPr marL="14644" marR="14644" marT="14644"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7291359"/>
                  </a:ext>
                </a:extLst>
              </a:tr>
              <a:tr h="388694">
                <a:tc>
                  <a:txBody>
                    <a:bodyPr/>
                    <a:lstStyle/>
                    <a:p>
                      <a:pPr algn="l" fontAlgn="b"/>
                      <a:r>
                        <a:rPr lang="en-US" sz="2400" b="1" u="none" strike="noStrike" dirty="0">
                          <a:solidFill>
                            <a:schemeClr val="tx1"/>
                          </a:solidFill>
                          <a:effectLst/>
                          <a:latin typeface="Arial" panose="020B0604020202020204" pitchFamily="34" charset="0"/>
                          <a:cs typeface="Arial" panose="020B0604020202020204" pitchFamily="34" charset="0"/>
                        </a:rPr>
                        <a:t>Basin</a:t>
                      </a:r>
                      <a:endParaRPr lang="en-US" sz="2400" b="1" i="0" u="none" strike="noStrike" dirty="0">
                        <a:solidFill>
                          <a:schemeClr val="tx1"/>
                        </a:solidFill>
                        <a:effectLst/>
                        <a:latin typeface="Arial" panose="020B0604020202020204" pitchFamily="34" charset="0"/>
                        <a:cs typeface="Arial" panose="020B0604020202020204" pitchFamily="34" charset="0"/>
                      </a:endParaRPr>
                    </a:p>
                  </a:txBody>
                  <a:tcPr marL="14644" marR="14644" marT="14644" marB="0" anchor="b">
                    <a:lnT w="12700" cap="flat" cmpd="sng" algn="ctr">
                      <a:solidFill>
                        <a:schemeClr val="tx1"/>
                      </a:solidFill>
                      <a:prstDash val="solid"/>
                      <a:round/>
                      <a:headEnd type="none" w="med" len="med"/>
                      <a:tailEnd type="none" w="med" len="med"/>
                    </a:lnT>
                  </a:tcPr>
                </a:tc>
                <a:tc>
                  <a:txBody>
                    <a:bodyPr/>
                    <a:lstStyle/>
                    <a:p>
                      <a:pPr algn="ctr" fontAlgn="b"/>
                      <a:r>
                        <a:rPr lang="en-US" sz="2400" b="1" u="none" strike="noStrike" dirty="0">
                          <a:solidFill>
                            <a:schemeClr val="tx1"/>
                          </a:solidFill>
                          <a:effectLst/>
                          <a:latin typeface="Arial" panose="020B0604020202020204" pitchFamily="34" charset="0"/>
                          <a:cs typeface="Arial" panose="020B0604020202020204" pitchFamily="34" charset="0"/>
                        </a:rPr>
                        <a:t>44</a:t>
                      </a:r>
                      <a:endParaRPr lang="en-US" sz="2400" b="1" i="0" u="none" strike="noStrike" dirty="0">
                        <a:solidFill>
                          <a:schemeClr val="tx1"/>
                        </a:solidFill>
                        <a:effectLst/>
                        <a:latin typeface="Arial" panose="020B0604020202020204" pitchFamily="34" charset="0"/>
                        <a:cs typeface="Arial" panose="020B0604020202020204" pitchFamily="34" charset="0"/>
                      </a:endParaRPr>
                    </a:p>
                  </a:txBody>
                  <a:tcPr marL="14644" marR="14644" marT="14644" marB="0" anchor="ctr">
                    <a:lnT w="12700" cap="flat" cmpd="sng" algn="ctr">
                      <a:solidFill>
                        <a:schemeClr val="tx1"/>
                      </a:solidFill>
                      <a:prstDash val="solid"/>
                      <a:round/>
                      <a:headEnd type="none" w="med" len="med"/>
                      <a:tailEnd type="none" w="med" len="med"/>
                    </a:lnT>
                  </a:tcPr>
                </a:tc>
                <a:tc>
                  <a:txBody>
                    <a:bodyPr/>
                    <a:lstStyle/>
                    <a:p>
                      <a:pPr algn="ctr" fontAlgn="b"/>
                      <a:endParaRPr lang="en-US" sz="2400" b="0" i="0" u="none" strike="noStrike" dirty="0">
                        <a:solidFill>
                          <a:schemeClr val="tx1"/>
                        </a:solidFill>
                        <a:effectLst/>
                        <a:latin typeface="Arial" panose="020B0604020202020204" pitchFamily="34" charset="0"/>
                        <a:cs typeface="Arial" panose="020B0604020202020204" pitchFamily="34" charset="0"/>
                      </a:endParaRPr>
                    </a:p>
                  </a:txBody>
                  <a:tcPr marL="14644" marR="14644" marT="14644" marB="0" anchor="ctr">
                    <a:lnT w="12700" cap="flat" cmpd="sng" algn="ctr">
                      <a:solidFill>
                        <a:schemeClr val="tx1"/>
                      </a:solidFill>
                      <a:prstDash val="solid"/>
                      <a:round/>
                      <a:headEnd type="none" w="med" len="med"/>
                      <a:tailEnd type="none" w="med" len="med"/>
                    </a:lnT>
                  </a:tcPr>
                </a:tc>
                <a:tc>
                  <a:txBody>
                    <a:bodyPr/>
                    <a:lstStyle/>
                    <a:p>
                      <a:pPr algn="ctr" fontAlgn="b"/>
                      <a:endParaRPr lang="en-US" sz="2400" b="0" i="0" u="none" strike="noStrike" dirty="0">
                        <a:solidFill>
                          <a:schemeClr val="tx1"/>
                        </a:solidFill>
                        <a:effectLst/>
                        <a:latin typeface="Arial" panose="020B0604020202020204" pitchFamily="34" charset="0"/>
                        <a:cs typeface="Arial" panose="020B0604020202020204" pitchFamily="34" charset="0"/>
                      </a:endParaRPr>
                    </a:p>
                  </a:txBody>
                  <a:tcPr marL="14644" marR="14644" marT="14644"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96455763"/>
                  </a:ext>
                </a:extLst>
              </a:tr>
              <a:tr h="388694">
                <a:tc>
                  <a:txBody>
                    <a:bodyPr/>
                    <a:lstStyle/>
                    <a:p>
                      <a:pPr algn="l" fontAlgn="b"/>
                      <a:r>
                        <a:rPr lang="en-US" sz="2400" u="none" strike="noStrike" dirty="0">
                          <a:solidFill>
                            <a:schemeClr val="tx1"/>
                          </a:solidFill>
                          <a:effectLst/>
                          <a:latin typeface="Arial" panose="020B0604020202020204" pitchFamily="34" charset="0"/>
                          <a:cs typeface="Arial" panose="020B0604020202020204" pitchFamily="34" charset="0"/>
                        </a:rPr>
                        <a:t>Capillary </a:t>
                      </a:r>
                      <a:endParaRPr lang="en-US" sz="2400" b="0" i="1" u="none" strike="noStrike" dirty="0">
                        <a:solidFill>
                          <a:schemeClr val="tx1"/>
                        </a:solidFill>
                        <a:effectLst/>
                        <a:latin typeface="Arial" panose="020B0604020202020204" pitchFamily="34" charset="0"/>
                        <a:cs typeface="Arial" panose="020B0604020202020204" pitchFamily="34" charset="0"/>
                      </a:endParaRPr>
                    </a:p>
                  </a:txBody>
                  <a:tcPr marL="219665" marR="14644" marT="14644" marB="0" anchor="b"/>
                </a:tc>
                <a:tc>
                  <a:txBody>
                    <a:bodyPr/>
                    <a:lstStyle/>
                    <a:p>
                      <a:pPr algn="ctr" fontAlgn="b"/>
                      <a:r>
                        <a:rPr lang="en-US" sz="2400" u="none" strike="noStrike" dirty="0">
                          <a:solidFill>
                            <a:schemeClr val="tx1"/>
                          </a:solidFill>
                          <a:effectLst/>
                          <a:latin typeface="Arial" panose="020B0604020202020204" pitchFamily="34" charset="0"/>
                          <a:cs typeface="Arial" panose="020B0604020202020204" pitchFamily="34" charset="0"/>
                        </a:rPr>
                        <a:t>25</a:t>
                      </a:r>
                      <a:endParaRPr lang="en-US" sz="2400" b="0" i="0" u="none" strike="noStrike" dirty="0">
                        <a:solidFill>
                          <a:schemeClr val="tx1"/>
                        </a:solidFill>
                        <a:effectLst/>
                        <a:latin typeface="Arial" panose="020B0604020202020204" pitchFamily="34" charset="0"/>
                        <a:cs typeface="Arial" panose="020B0604020202020204" pitchFamily="34" charset="0"/>
                      </a:endParaRPr>
                    </a:p>
                  </a:txBody>
                  <a:tcPr marL="14644" marR="14644" marT="14644" marB="0" anchor="ctr"/>
                </a:tc>
                <a:tc>
                  <a:txBody>
                    <a:bodyPr/>
                    <a:lstStyle/>
                    <a:p>
                      <a:pPr algn="ctr" fontAlgn="b"/>
                      <a:r>
                        <a:rPr lang="en-US" sz="2400" u="none" strike="noStrike" dirty="0">
                          <a:solidFill>
                            <a:schemeClr val="tx1"/>
                          </a:solidFill>
                          <a:effectLst/>
                          <a:latin typeface="Arial" panose="020B0604020202020204" pitchFamily="34" charset="0"/>
                          <a:cs typeface="Arial" panose="020B0604020202020204" pitchFamily="34" charset="0"/>
                        </a:rPr>
                        <a:t>24 (96%)</a:t>
                      </a:r>
                      <a:endParaRPr lang="en-US" sz="2400" b="0" i="0" u="none" strike="noStrike" dirty="0">
                        <a:solidFill>
                          <a:schemeClr val="tx1"/>
                        </a:solidFill>
                        <a:effectLst/>
                        <a:latin typeface="Arial" panose="020B0604020202020204" pitchFamily="34" charset="0"/>
                        <a:cs typeface="Arial" panose="020B0604020202020204" pitchFamily="34" charset="0"/>
                      </a:endParaRPr>
                    </a:p>
                  </a:txBody>
                  <a:tcPr marL="14644" marR="14644" marT="14644" marB="0" anchor="ctr"/>
                </a:tc>
                <a:tc>
                  <a:txBody>
                    <a:bodyPr/>
                    <a:lstStyle/>
                    <a:p>
                      <a:pPr algn="ctr" fontAlgn="b"/>
                      <a:r>
                        <a:rPr lang="en-US" sz="2400" b="0" i="0" u="none" strike="noStrike" dirty="0">
                          <a:solidFill>
                            <a:schemeClr val="tx1"/>
                          </a:solidFill>
                          <a:effectLst/>
                          <a:latin typeface="Arial" panose="020B0604020202020204" pitchFamily="34" charset="0"/>
                          <a:cs typeface="Arial" panose="020B0604020202020204" pitchFamily="34" charset="0"/>
                        </a:rPr>
                        <a:t>3.3</a:t>
                      </a:r>
                    </a:p>
                  </a:txBody>
                  <a:tcPr marL="14644" marR="14644" marT="14644" marB="0" anchor="ctr"/>
                </a:tc>
                <a:extLst>
                  <a:ext uri="{0D108BD9-81ED-4DB2-BD59-A6C34878D82A}">
                    <a16:rowId xmlns:a16="http://schemas.microsoft.com/office/drawing/2014/main" val="3604368905"/>
                  </a:ext>
                </a:extLst>
              </a:tr>
              <a:tr h="388694">
                <a:tc>
                  <a:txBody>
                    <a:bodyPr/>
                    <a:lstStyle/>
                    <a:p>
                      <a:pPr algn="l" fontAlgn="b"/>
                      <a:r>
                        <a:rPr lang="en-US" sz="2400" u="none" strike="noStrike" dirty="0">
                          <a:solidFill>
                            <a:schemeClr val="tx1"/>
                          </a:solidFill>
                          <a:effectLst/>
                          <a:latin typeface="Arial" panose="020B0604020202020204" pitchFamily="34" charset="0"/>
                          <a:cs typeface="Arial" panose="020B0604020202020204" pitchFamily="34" charset="0"/>
                        </a:rPr>
                        <a:t>Venous*</a:t>
                      </a:r>
                      <a:endParaRPr lang="en-US" sz="2400" b="0" i="1" u="none" strike="noStrike" dirty="0">
                        <a:solidFill>
                          <a:schemeClr val="tx1"/>
                        </a:solidFill>
                        <a:effectLst/>
                        <a:latin typeface="Arial" panose="020B0604020202020204" pitchFamily="34" charset="0"/>
                        <a:cs typeface="Arial" panose="020B0604020202020204" pitchFamily="34" charset="0"/>
                      </a:endParaRPr>
                    </a:p>
                  </a:txBody>
                  <a:tcPr marL="219665" marR="14644" marT="14644"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2400" u="none" strike="noStrike" dirty="0">
                          <a:solidFill>
                            <a:schemeClr val="tx1"/>
                          </a:solidFill>
                          <a:effectLst/>
                          <a:latin typeface="Arial" panose="020B0604020202020204" pitchFamily="34" charset="0"/>
                          <a:cs typeface="Arial" panose="020B0604020202020204" pitchFamily="34" charset="0"/>
                        </a:rPr>
                        <a:t>19</a:t>
                      </a:r>
                      <a:endParaRPr lang="en-US" sz="2400" b="0" i="0" u="none" strike="noStrike" dirty="0">
                        <a:solidFill>
                          <a:schemeClr val="tx1"/>
                        </a:solidFill>
                        <a:effectLst/>
                        <a:latin typeface="Arial" panose="020B0604020202020204" pitchFamily="34" charset="0"/>
                        <a:cs typeface="Arial" panose="020B0604020202020204" pitchFamily="34" charset="0"/>
                      </a:endParaRPr>
                    </a:p>
                  </a:txBody>
                  <a:tcPr marL="14644" marR="14644" marT="1464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2400" u="none" strike="noStrike" dirty="0">
                          <a:solidFill>
                            <a:schemeClr val="tx1"/>
                          </a:solidFill>
                          <a:effectLst/>
                          <a:latin typeface="Arial" panose="020B0604020202020204" pitchFamily="34" charset="0"/>
                          <a:cs typeface="Arial" panose="020B0604020202020204" pitchFamily="34" charset="0"/>
                        </a:rPr>
                        <a:t>6 (32%)</a:t>
                      </a:r>
                      <a:endParaRPr lang="en-US" sz="2400" b="0" i="0" u="none" strike="noStrike" dirty="0">
                        <a:solidFill>
                          <a:schemeClr val="tx1"/>
                        </a:solidFill>
                        <a:effectLst/>
                        <a:latin typeface="Arial" panose="020B0604020202020204" pitchFamily="34" charset="0"/>
                        <a:cs typeface="Arial" panose="020B0604020202020204" pitchFamily="34" charset="0"/>
                      </a:endParaRPr>
                    </a:p>
                  </a:txBody>
                  <a:tcPr marL="14644" marR="14644" marT="1464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2400" b="0" i="0" u="none" strike="noStrike" dirty="0">
                          <a:solidFill>
                            <a:schemeClr val="tx1"/>
                          </a:solidFill>
                          <a:effectLst/>
                          <a:latin typeface="Arial" panose="020B0604020202020204" pitchFamily="34" charset="0"/>
                          <a:cs typeface="Arial" panose="020B0604020202020204" pitchFamily="34" charset="0"/>
                        </a:rPr>
                        <a:t>1</a:t>
                      </a:r>
                    </a:p>
                  </a:txBody>
                  <a:tcPr marL="14644" marR="14644" marT="1464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29354330"/>
                  </a:ext>
                </a:extLst>
              </a:tr>
              <a:tr h="388694">
                <a:tc>
                  <a:txBody>
                    <a:bodyPr/>
                    <a:lstStyle/>
                    <a:p>
                      <a:pPr algn="l" fontAlgn="b"/>
                      <a:r>
                        <a:rPr lang="en-US" sz="2400" b="1" u="none" strike="noStrike" dirty="0">
                          <a:solidFill>
                            <a:schemeClr val="tx1"/>
                          </a:solidFill>
                          <a:effectLst/>
                          <a:latin typeface="Arial" panose="020B0604020202020204" pitchFamily="34" charset="0"/>
                          <a:cs typeface="Arial" panose="020B0604020202020204" pitchFamily="34" charset="0"/>
                        </a:rPr>
                        <a:t>Box</a:t>
                      </a:r>
                      <a:endParaRPr lang="en-US" sz="2400" b="1" i="0" u="none" strike="noStrike" dirty="0">
                        <a:solidFill>
                          <a:schemeClr val="tx1"/>
                        </a:solidFill>
                        <a:effectLst/>
                        <a:latin typeface="Arial" panose="020B0604020202020204" pitchFamily="34" charset="0"/>
                        <a:cs typeface="Arial" panose="020B0604020202020204" pitchFamily="34" charset="0"/>
                      </a:endParaRPr>
                    </a:p>
                  </a:txBody>
                  <a:tcPr marL="14644" marR="14644" marT="14644" marB="0" anchor="b">
                    <a:lnT w="12700" cap="flat" cmpd="sng" algn="ctr">
                      <a:solidFill>
                        <a:schemeClr val="tx1"/>
                      </a:solidFill>
                      <a:prstDash val="solid"/>
                      <a:round/>
                      <a:headEnd type="none" w="med" len="med"/>
                      <a:tailEnd type="none" w="med" len="med"/>
                    </a:lnT>
                  </a:tcPr>
                </a:tc>
                <a:tc>
                  <a:txBody>
                    <a:bodyPr/>
                    <a:lstStyle/>
                    <a:p>
                      <a:pPr algn="ctr" fontAlgn="b"/>
                      <a:r>
                        <a:rPr lang="en-US" sz="2400" b="1" u="none" strike="noStrike" dirty="0">
                          <a:solidFill>
                            <a:schemeClr val="tx1"/>
                          </a:solidFill>
                          <a:effectLst/>
                          <a:latin typeface="Arial" panose="020B0604020202020204" pitchFamily="34" charset="0"/>
                          <a:cs typeface="Arial" panose="020B0604020202020204" pitchFamily="34" charset="0"/>
                        </a:rPr>
                        <a:t>57</a:t>
                      </a:r>
                      <a:endParaRPr lang="en-US" sz="2400" b="1" i="0" u="none" strike="noStrike" dirty="0">
                        <a:solidFill>
                          <a:schemeClr val="tx1"/>
                        </a:solidFill>
                        <a:effectLst/>
                        <a:latin typeface="Arial" panose="020B0604020202020204" pitchFamily="34" charset="0"/>
                        <a:cs typeface="Arial" panose="020B0604020202020204" pitchFamily="34" charset="0"/>
                      </a:endParaRPr>
                    </a:p>
                  </a:txBody>
                  <a:tcPr marL="14644" marR="14644" marT="14644" marB="0" anchor="ctr">
                    <a:lnT w="12700" cap="flat" cmpd="sng" algn="ctr">
                      <a:solidFill>
                        <a:schemeClr val="tx1"/>
                      </a:solidFill>
                      <a:prstDash val="solid"/>
                      <a:round/>
                      <a:headEnd type="none" w="med" len="med"/>
                      <a:tailEnd type="none" w="med" len="med"/>
                    </a:lnT>
                  </a:tcPr>
                </a:tc>
                <a:tc>
                  <a:txBody>
                    <a:bodyPr/>
                    <a:lstStyle/>
                    <a:p>
                      <a:pPr algn="ctr" fontAlgn="b"/>
                      <a:endParaRPr lang="en-US" sz="2400" b="0" i="0" u="none" strike="noStrike" dirty="0">
                        <a:solidFill>
                          <a:schemeClr val="tx1"/>
                        </a:solidFill>
                        <a:effectLst/>
                        <a:latin typeface="Arial" panose="020B0604020202020204" pitchFamily="34" charset="0"/>
                        <a:cs typeface="Arial" panose="020B0604020202020204" pitchFamily="34" charset="0"/>
                      </a:endParaRPr>
                    </a:p>
                  </a:txBody>
                  <a:tcPr marL="14644" marR="14644" marT="14644" marB="0" anchor="ctr">
                    <a:lnT w="12700" cap="flat" cmpd="sng" algn="ctr">
                      <a:solidFill>
                        <a:schemeClr val="tx1"/>
                      </a:solidFill>
                      <a:prstDash val="solid"/>
                      <a:round/>
                      <a:headEnd type="none" w="med" len="med"/>
                      <a:tailEnd type="none" w="med" len="med"/>
                    </a:lnT>
                  </a:tcPr>
                </a:tc>
                <a:tc>
                  <a:txBody>
                    <a:bodyPr/>
                    <a:lstStyle/>
                    <a:p>
                      <a:pPr algn="ctr" fontAlgn="b"/>
                      <a:endParaRPr lang="en-US" sz="2400" b="0" i="0" u="none" strike="noStrike" dirty="0">
                        <a:solidFill>
                          <a:schemeClr val="tx1"/>
                        </a:solidFill>
                        <a:effectLst/>
                        <a:latin typeface="Arial" panose="020B0604020202020204" pitchFamily="34" charset="0"/>
                        <a:cs typeface="Arial" panose="020B0604020202020204" pitchFamily="34" charset="0"/>
                      </a:endParaRPr>
                    </a:p>
                  </a:txBody>
                  <a:tcPr marL="14644" marR="14644" marT="14644"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17192335"/>
                  </a:ext>
                </a:extLst>
              </a:tr>
              <a:tr h="388694">
                <a:tc>
                  <a:txBody>
                    <a:bodyPr/>
                    <a:lstStyle/>
                    <a:p>
                      <a:pPr algn="l" fontAlgn="b"/>
                      <a:r>
                        <a:rPr lang="en-US" sz="2400" u="none" strike="noStrike" dirty="0">
                          <a:solidFill>
                            <a:schemeClr val="tx1"/>
                          </a:solidFill>
                          <a:effectLst/>
                          <a:latin typeface="Arial" panose="020B0604020202020204" pitchFamily="34" charset="0"/>
                          <a:cs typeface="Arial" panose="020B0604020202020204" pitchFamily="34" charset="0"/>
                        </a:rPr>
                        <a:t>Capillary </a:t>
                      </a:r>
                      <a:endParaRPr lang="en-US" sz="2400" b="0" i="1" u="none" strike="noStrike" dirty="0">
                        <a:solidFill>
                          <a:schemeClr val="tx1"/>
                        </a:solidFill>
                        <a:effectLst/>
                        <a:latin typeface="Arial" panose="020B0604020202020204" pitchFamily="34" charset="0"/>
                        <a:cs typeface="Arial" panose="020B0604020202020204" pitchFamily="34" charset="0"/>
                      </a:endParaRPr>
                    </a:p>
                  </a:txBody>
                  <a:tcPr marL="219665" marR="14644" marT="14644" marB="0" anchor="b"/>
                </a:tc>
                <a:tc>
                  <a:txBody>
                    <a:bodyPr/>
                    <a:lstStyle/>
                    <a:p>
                      <a:pPr algn="ctr" fontAlgn="b"/>
                      <a:r>
                        <a:rPr lang="en-US" sz="2400" u="none" strike="noStrike" dirty="0">
                          <a:solidFill>
                            <a:schemeClr val="tx1"/>
                          </a:solidFill>
                          <a:effectLst/>
                          <a:latin typeface="Arial" panose="020B0604020202020204" pitchFamily="34" charset="0"/>
                          <a:cs typeface="Arial" panose="020B0604020202020204" pitchFamily="34" charset="0"/>
                        </a:rPr>
                        <a:t>19</a:t>
                      </a:r>
                      <a:endParaRPr lang="en-US" sz="2400" b="0" i="0" u="none" strike="noStrike" dirty="0">
                        <a:solidFill>
                          <a:schemeClr val="tx1"/>
                        </a:solidFill>
                        <a:effectLst/>
                        <a:latin typeface="Arial" panose="020B0604020202020204" pitchFamily="34" charset="0"/>
                        <a:cs typeface="Arial" panose="020B0604020202020204" pitchFamily="34" charset="0"/>
                      </a:endParaRPr>
                    </a:p>
                  </a:txBody>
                  <a:tcPr marL="14644" marR="14644" marT="14644" marB="0" anchor="ctr"/>
                </a:tc>
                <a:tc>
                  <a:txBody>
                    <a:bodyPr/>
                    <a:lstStyle/>
                    <a:p>
                      <a:pPr algn="ctr" fontAlgn="b"/>
                      <a:r>
                        <a:rPr lang="en-US" sz="2400" u="none" strike="noStrike" dirty="0">
                          <a:solidFill>
                            <a:schemeClr val="tx1"/>
                          </a:solidFill>
                          <a:effectLst/>
                          <a:latin typeface="Arial" panose="020B0604020202020204" pitchFamily="34" charset="0"/>
                          <a:cs typeface="Arial" panose="020B0604020202020204" pitchFamily="34" charset="0"/>
                        </a:rPr>
                        <a:t>18 (95%)</a:t>
                      </a:r>
                      <a:endParaRPr lang="en-US" sz="2400" b="0" i="0" u="none" strike="noStrike" dirty="0">
                        <a:solidFill>
                          <a:schemeClr val="tx1"/>
                        </a:solidFill>
                        <a:effectLst/>
                        <a:latin typeface="Arial" panose="020B0604020202020204" pitchFamily="34" charset="0"/>
                        <a:cs typeface="Arial" panose="020B0604020202020204" pitchFamily="34" charset="0"/>
                      </a:endParaRPr>
                    </a:p>
                  </a:txBody>
                  <a:tcPr marL="14644" marR="14644" marT="14644" marB="0" anchor="ctr"/>
                </a:tc>
                <a:tc>
                  <a:txBody>
                    <a:bodyPr/>
                    <a:lstStyle/>
                    <a:p>
                      <a:pPr algn="ctr" fontAlgn="b"/>
                      <a:r>
                        <a:rPr lang="en-US" sz="2400" b="0" i="0" u="none" strike="noStrike" dirty="0">
                          <a:solidFill>
                            <a:schemeClr val="tx1"/>
                          </a:solidFill>
                          <a:effectLst/>
                          <a:latin typeface="Arial" panose="020B0604020202020204" pitchFamily="34" charset="0"/>
                          <a:cs typeface="Arial" panose="020B0604020202020204" pitchFamily="34" charset="0"/>
                        </a:rPr>
                        <a:t>3.3</a:t>
                      </a:r>
                    </a:p>
                  </a:txBody>
                  <a:tcPr marL="14644" marR="14644" marT="14644" marB="0" anchor="ctr"/>
                </a:tc>
                <a:extLst>
                  <a:ext uri="{0D108BD9-81ED-4DB2-BD59-A6C34878D82A}">
                    <a16:rowId xmlns:a16="http://schemas.microsoft.com/office/drawing/2014/main" val="1401289232"/>
                  </a:ext>
                </a:extLst>
              </a:tr>
              <a:tr h="388694">
                <a:tc>
                  <a:txBody>
                    <a:bodyPr/>
                    <a:lstStyle/>
                    <a:p>
                      <a:pPr algn="l" fontAlgn="b"/>
                      <a:r>
                        <a:rPr lang="en-US" sz="2400" u="none" strike="noStrike" dirty="0">
                          <a:solidFill>
                            <a:schemeClr val="tx1"/>
                          </a:solidFill>
                          <a:effectLst/>
                          <a:latin typeface="Arial" panose="020B0604020202020204" pitchFamily="34" charset="0"/>
                          <a:cs typeface="Arial" panose="020B0604020202020204" pitchFamily="34" charset="0"/>
                        </a:rPr>
                        <a:t>Venous*</a:t>
                      </a:r>
                      <a:endParaRPr lang="en-US" sz="2400" b="0" i="1" u="none" strike="noStrike" dirty="0">
                        <a:solidFill>
                          <a:schemeClr val="tx1"/>
                        </a:solidFill>
                        <a:effectLst/>
                        <a:latin typeface="Arial" panose="020B0604020202020204" pitchFamily="34" charset="0"/>
                        <a:cs typeface="Arial" panose="020B0604020202020204" pitchFamily="34" charset="0"/>
                      </a:endParaRPr>
                    </a:p>
                  </a:txBody>
                  <a:tcPr marL="219665" marR="14644" marT="14644" marB="0" anchor="b">
                    <a:solidFill>
                      <a:schemeClr val="accent2">
                        <a:lumMod val="20000"/>
                        <a:lumOff val="80000"/>
                      </a:schemeClr>
                    </a:solidFill>
                  </a:tcPr>
                </a:tc>
                <a:tc>
                  <a:txBody>
                    <a:bodyPr/>
                    <a:lstStyle/>
                    <a:p>
                      <a:pPr algn="ctr" fontAlgn="b"/>
                      <a:r>
                        <a:rPr lang="en-US" sz="2400" u="none" strike="noStrike" dirty="0">
                          <a:solidFill>
                            <a:schemeClr val="tx1"/>
                          </a:solidFill>
                          <a:effectLst/>
                          <a:latin typeface="Arial" panose="020B0604020202020204" pitchFamily="34" charset="0"/>
                          <a:cs typeface="Arial" panose="020B0604020202020204" pitchFamily="34" charset="0"/>
                        </a:rPr>
                        <a:t>38</a:t>
                      </a:r>
                      <a:endParaRPr lang="en-US" sz="2400" b="0" i="0" u="none" strike="noStrike" dirty="0">
                        <a:solidFill>
                          <a:schemeClr val="tx1"/>
                        </a:solidFill>
                        <a:effectLst/>
                        <a:latin typeface="Arial" panose="020B0604020202020204" pitchFamily="34" charset="0"/>
                        <a:cs typeface="Arial" panose="020B0604020202020204" pitchFamily="34" charset="0"/>
                      </a:endParaRPr>
                    </a:p>
                  </a:txBody>
                  <a:tcPr marL="14644" marR="14644" marT="14644" marB="0" anchor="ctr">
                    <a:solidFill>
                      <a:schemeClr val="accent2">
                        <a:lumMod val="20000"/>
                        <a:lumOff val="80000"/>
                      </a:schemeClr>
                    </a:solidFill>
                  </a:tcPr>
                </a:tc>
                <a:tc>
                  <a:txBody>
                    <a:bodyPr/>
                    <a:lstStyle/>
                    <a:p>
                      <a:pPr algn="ctr" fontAlgn="b"/>
                      <a:r>
                        <a:rPr lang="en-US" sz="2400" u="none" strike="noStrike" dirty="0">
                          <a:solidFill>
                            <a:schemeClr val="tx1"/>
                          </a:solidFill>
                          <a:effectLst/>
                          <a:latin typeface="Arial" panose="020B0604020202020204" pitchFamily="34" charset="0"/>
                          <a:cs typeface="Arial" panose="020B0604020202020204" pitchFamily="34" charset="0"/>
                        </a:rPr>
                        <a:t>13 (34%)</a:t>
                      </a:r>
                      <a:endParaRPr lang="en-US" sz="2400" b="0" i="0" u="none" strike="noStrike" dirty="0">
                        <a:solidFill>
                          <a:schemeClr val="tx1"/>
                        </a:solidFill>
                        <a:effectLst/>
                        <a:latin typeface="Arial" panose="020B0604020202020204" pitchFamily="34" charset="0"/>
                        <a:cs typeface="Arial" panose="020B0604020202020204" pitchFamily="34" charset="0"/>
                      </a:endParaRPr>
                    </a:p>
                  </a:txBody>
                  <a:tcPr marL="14644" marR="14644" marT="14644" marB="0" anchor="ctr">
                    <a:solidFill>
                      <a:schemeClr val="accent2">
                        <a:lumMod val="20000"/>
                        <a:lumOff val="80000"/>
                      </a:schemeClr>
                    </a:solidFill>
                  </a:tcPr>
                </a:tc>
                <a:tc>
                  <a:txBody>
                    <a:bodyPr/>
                    <a:lstStyle/>
                    <a:p>
                      <a:pPr algn="ctr" fontAlgn="b"/>
                      <a:r>
                        <a:rPr lang="en-US" sz="2400" b="0" i="0" u="none" strike="noStrike" dirty="0">
                          <a:solidFill>
                            <a:schemeClr val="tx1"/>
                          </a:solidFill>
                          <a:effectLst/>
                          <a:latin typeface="Arial" panose="020B0604020202020204" pitchFamily="34" charset="0"/>
                          <a:cs typeface="Arial" panose="020B0604020202020204" pitchFamily="34" charset="0"/>
                        </a:rPr>
                        <a:t>1</a:t>
                      </a:r>
                    </a:p>
                  </a:txBody>
                  <a:tcPr marL="14644" marR="14644" marT="14644" marB="0" anchor="ctr">
                    <a:solidFill>
                      <a:schemeClr val="accent2">
                        <a:lumMod val="20000"/>
                        <a:lumOff val="80000"/>
                      </a:schemeClr>
                    </a:solidFill>
                  </a:tcPr>
                </a:tc>
                <a:extLst>
                  <a:ext uri="{0D108BD9-81ED-4DB2-BD59-A6C34878D82A}">
                    <a16:rowId xmlns:a16="http://schemas.microsoft.com/office/drawing/2014/main" val="861093305"/>
                  </a:ext>
                </a:extLst>
              </a:tr>
            </a:tbl>
          </a:graphicData>
        </a:graphic>
      </p:graphicFrame>
      <p:sp>
        <p:nvSpPr>
          <p:cNvPr id="6" name="TextBox 5">
            <a:extLst>
              <a:ext uri="{FF2B5EF4-FFF2-40B4-BE49-F238E27FC236}">
                <a16:creationId xmlns:a16="http://schemas.microsoft.com/office/drawing/2014/main" id="{EFB06BC8-82B2-4BE0-BE43-3BF7F18B0E65}"/>
              </a:ext>
            </a:extLst>
          </p:cNvPr>
          <p:cNvSpPr txBox="1"/>
          <p:nvPr/>
        </p:nvSpPr>
        <p:spPr>
          <a:xfrm>
            <a:off x="2019052" y="6273225"/>
            <a:ext cx="7579829" cy="584775"/>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*Four participants had capillary results that were confirmed with a venous sample. Only the venous result is counted.</a:t>
            </a:r>
          </a:p>
        </p:txBody>
      </p:sp>
      <p:sp>
        <p:nvSpPr>
          <p:cNvPr id="3" name="TextBox 2"/>
          <p:cNvSpPr txBox="1"/>
          <p:nvPr/>
        </p:nvSpPr>
        <p:spPr>
          <a:xfrm>
            <a:off x="461651" y="1895504"/>
            <a:ext cx="11230859" cy="830997"/>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Capillary </a:t>
            </a:r>
            <a:r>
              <a:rPr lang="en-US" sz="2400" u="sng" dirty="0">
                <a:solidFill>
                  <a:srgbClr val="000000"/>
                </a:solidFill>
                <a:latin typeface="Arial" panose="020B0604020202020204" pitchFamily="34" charset="0"/>
                <a:cs typeface="Arial" panose="020B0604020202020204" pitchFamily="34" charset="0"/>
              </a:rPr>
              <a:t>not combined</a:t>
            </a:r>
            <a:r>
              <a:rPr lang="en-US" sz="2400" dirty="0">
                <a:solidFill>
                  <a:srgbClr val="000000"/>
                </a:solidFill>
                <a:latin typeface="Arial" panose="020B0604020202020204" pitchFamily="34" charset="0"/>
                <a:cs typeface="Arial" panose="020B0604020202020204" pitchFamily="34" charset="0"/>
              </a:rPr>
              <a:t> with venous results - due to high detection limit and potential low results from recall issues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305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7377" y="1020431"/>
            <a:ext cx="10887363" cy="1475013"/>
          </a:xfrm>
          <a:ln>
            <a:noFill/>
          </a:ln>
        </p:spPr>
        <p:txBody>
          <a:bodyPr>
            <a:normAutofit/>
          </a:bodyPr>
          <a:lstStyle/>
          <a:p>
            <a:r>
              <a:rPr lang="en-US" sz="6000" spc="-100" dirty="0">
                <a:solidFill>
                  <a:schemeClr val="tx2"/>
                </a:solidFill>
                <a:effectLst>
                  <a:outerShdw blurRad="38100" dist="38100" dir="2700000" algn="tl">
                    <a:srgbClr val="000000">
                      <a:alpha val="43137"/>
                    </a:srgbClr>
                  </a:outerShdw>
                </a:effectLst>
                <a:latin typeface="Arial" charset="0"/>
              </a:rPr>
              <a:t>2021 results in “the Box”</a:t>
            </a:r>
            <a:endParaRPr lang="en-US" sz="6000" dirty="0">
              <a:solidFill>
                <a:schemeClr val="tx2"/>
              </a:solidFill>
            </a:endParaRPr>
          </a:p>
        </p:txBody>
      </p:sp>
      <p:sp>
        <p:nvSpPr>
          <p:cNvPr id="3" name="Subtitle 2"/>
          <p:cNvSpPr>
            <a:spLocks noGrp="1"/>
          </p:cNvSpPr>
          <p:nvPr>
            <p:ph type="subTitle" idx="1"/>
          </p:nvPr>
        </p:nvSpPr>
        <p:spPr>
          <a:xfrm>
            <a:off x="687377" y="3328555"/>
            <a:ext cx="5950303" cy="2362200"/>
          </a:xfrm>
        </p:spPr>
        <p:txBody>
          <a:bodyPr>
            <a:normAutofit/>
          </a:bodyPr>
          <a:lstStyle/>
          <a:p>
            <a:pPr lvl="0">
              <a:lnSpc>
                <a:spcPct val="80000"/>
              </a:lnSpc>
              <a:spcBef>
                <a:spcPct val="20000"/>
              </a:spcBef>
              <a:buClr>
                <a:srgbClr val="A9A57C"/>
              </a:buClr>
            </a:pPr>
            <a:r>
              <a:rPr lang="en-US" sz="3200" dirty="0">
                <a:latin typeface="Arial" panose="020B0604020202020204" pitchFamily="34" charset="0"/>
                <a:cs typeface="Arial" panose="020B0604020202020204" pitchFamily="34" charset="0"/>
              </a:rPr>
              <a:t>Operable units (OU) 1 &amp; 2</a:t>
            </a:r>
          </a:p>
        </p:txBody>
      </p:sp>
      <p:pic>
        <p:nvPicPr>
          <p:cNvPr id="5" name="Picture 4"/>
          <p:cNvPicPr>
            <a:picLocks noChangeAspect="1"/>
          </p:cNvPicPr>
          <p:nvPr/>
        </p:nvPicPr>
        <p:blipFill>
          <a:blip r:embed="rId3"/>
          <a:stretch>
            <a:fillRect/>
          </a:stretch>
        </p:blipFill>
        <p:spPr>
          <a:xfrm>
            <a:off x="7254785" y="3080084"/>
            <a:ext cx="4443660" cy="3324790"/>
          </a:xfrm>
          <a:prstGeom prst="rect">
            <a:avLst/>
          </a:prstGeom>
        </p:spPr>
      </p:pic>
    </p:spTree>
    <p:extLst>
      <p:ext uri="{BB962C8B-B14F-4D97-AF65-F5344CB8AC3E}">
        <p14:creationId xmlns:p14="http://schemas.microsoft.com/office/powerpoint/2010/main" val="150981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688" y="454025"/>
            <a:ext cx="10781414" cy="1447800"/>
          </a:xfrm>
          <a:noFill/>
          <a:ln w="38100">
            <a:noFill/>
          </a:ln>
        </p:spPr>
        <p:txBody>
          <a:bodyPr anchor="ctr">
            <a:normAutofit/>
          </a:bodyPr>
          <a:lstStyle/>
          <a:p>
            <a:r>
              <a:rPr lang="en-US" sz="3600" dirty="0">
                <a:solidFill>
                  <a:srgbClr val="CC9900"/>
                </a:solidFill>
                <a:latin typeface="Arial" charset="0"/>
              </a:rPr>
              <a:t>Box</a:t>
            </a:r>
            <a:r>
              <a:rPr lang="en-US" sz="3600" dirty="0">
                <a:solidFill>
                  <a:schemeClr val="tx2"/>
                </a:solidFill>
                <a:latin typeface="Arial" charset="0"/>
              </a:rPr>
              <a:t> </a:t>
            </a:r>
            <a:r>
              <a:rPr lang="en-US" sz="3600" dirty="0">
                <a:solidFill>
                  <a:srgbClr val="CC9900"/>
                </a:solidFill>
                <a:latin typeface="Arial" charset="0"/>
              </a:rPr>
              <a:t>Remedial Action Objectives</a:t>
            </a:r>
            <a:endParaRPr lang="en-US" sz="3600" dirty="0">
              <a:solidFill>
                <a:srgbClr val="CC9900"/>
              </a:solidFill>
            </a:endParaRPr>
          </a:p>
        </p:txBody>
      </p:sp>
      <p:sp>
        <p:nvSpPr>
          <p:cNvPr id="3" name="Content Placeholder 2"/>
          <p:cNvSpPr>
            <a:spLocks noGrp="1"/>
          </p:cNvSpPr>
          <p:nvPr>
            <p:ph idx="1"/>
          </p:nvPr>
        </p:nvSpPr>
        <p:spPr>
          <a:xfrm>
            <a:off x="1051736" y="2448044"/>
            <a:ext cx="9911317" cy="3017090"/>
          </a:xfrm>
        </p:spPr>
        <p:style>
          <a:lnRef idx="0">
            <a:schemeClr val="accent2"/>
          </a:lnRef>
          <a:fillRef idx="3">
            <a:schemeClr val="accent2"/>
          </a:fillRef>
          <a:effectRef idx="3">
            <a:schemeClr val="accent2"/>
          </a:effectRef>
          <a:fontRef idx="minor">
            <a:schemeClr val="lt1"/>
          </a:fontRef>
        </p:style>
        <p:txBody>
          <a:bodyPr>
            <a:normAutofit/>
          </a:bodyPr>
          <a:lstStyle/>
          <a:p>
            <a:pPr>
              <a:lnSpc>
                <a:spcPct val="100000"/>
              </a:lnSpc>
              <a:spcBef>
                <a:spcPts val="1800"/>
              </a:spcBef>
              <a:buClr>
                <a:schemeClr val="accent1"/>
              </a:buClr>
              <a:buFont typeface="Arial" panose="020B0604020202020204" pitchFamily="34" charset="0"/>
              <a:buChar char="•"/>
            </a:pPr>
            <a:r>
              <a:rPr lang="en-US" sz="2800" dirty="0">
                <a:solidFill>
                  <a:schemeClr val="tx2"/>
                </a:solidFill>
                <a:latin typeface="Arial" panose="020B0604020202020204" pitchFamily="34" charset="0"/>
                <a:cs typeface="Arial" panose="020B0604020202020204" pitchFamily="34" charset="0"/>
              </a:rPr>
              <a:t>No more than 5% of children in each community have blood lead levels </a:t>
            </a:r>
            <a:r>
              <a:rPr lang="en-US" sz="2800" u="sng" dirty="0">
                <a:solidFill>
                  <a:schemeClr val="tx2"/>
                </a:solidFill>
                <a:latin typeface="Arial" panose="020B0604020202020204" pitchFamily="34" charset="0"/>
                <a:cs typeface="Arial" panose="020B0604020202020204" pitchFamily="34" charset="0"/>
              </a:rPr>
              <a:t>&gt;</a:t>
            </a:r>
            <a:r>
              <a:rPr lang="en-US" sz="2800" dirty="0">
                <a:solidFill>
                  <a:schemeClr val="tx2"/>
                </a:solidFill>
                <a:latin typeface="Arial" panose="020B0604020202020204" pitchFamily="34" charset="0"/>
                <a:cs typeface="Arial" panose="020B0604020202020204" pitchFamily="34" charset="0"/>
              </a:rPr>
              <a:t>10 µg/dL</a:t>
            </a:r>
          </a:p>
          <a:p>
            <a:pPr>
              <a:lnSpc>
                <a:spcPct val="100000"/>
              </a:lnSpc>
              <a:spcBef>
                <a:spcPts val="1800"/>
              </a:spcBef>
              <a:buClr>
                <a:schemeClr val="accent1"/>
              </a:buClr>
              <a:buFont typeface="Arial" panose="020B0604020202020204" pitchFamily="34" charset="0"/>
              <a:buChar char="•"/>
            </a:pPr>
            <a:r>
              <a:rPr lang="en-US" sz="2800" dirty="0">
                <a:solidFill>
                  <a:schemeClr val="tx2"/>
                </a:solidFill>
                <a:latin typeface="Arial" panose="020B0604020202020204" pitchFamily="34" charset="0"/>
                <a:cs typeface="Arial" panose="020B0604020202020204" pitchFamily="34" charset="0"/>
              </a:rPr>
              <a:t>Less than 1% with blood lead levels </a:t>
            </a:r>
            <a:r>
              <a:rPr lang="en-US" sz="2800" u="sng" dirty="0">
                <a:solidFill>
                  <a:schemeClr val="tx2"/>
                </a:solidFill>
                <a:latin typeface="Arial" panose="020B0604020202020204" pitchFamily="34" charset="0"/>
                <a:cs typeface="Arial" panose="020B0604020202020204" pitchFamily="34" charset="0"/>
              </a:rPr>
              <a:t>&gt;</a:t>
            </a:r>
            <a:r>
              <a:rPr lang="en-US" sz="2800" dirty="0">
                <a:solidFill>
                  <a:schemeClr val="tx2"/>
                </a:solidFill>
                <a:latin typeface="Arial" panose="020B0604020202020204" pitchFamily="34" charset="0"/>
                <a:cs typeface="Arial" panose="020B0604020202020204" pitchFamily="34" charset="0"/>
              </a:rPr>
              <a:t>15 µg/dL</a:t>
            </a:r>
          </a:p>
          <a:p>
            <a:endParaRPr lang="en-US" sz="2800" dirty="0"/>
          </a:p>
        </p:txBody>
      </p:sp>
    </p:spTree>
    <p:extLst>
      <p:ext uri="{BB962C8B-B14F-4D97-AF65-F5344CB8AC3E}">
        <p14:creationId xmlns:p14="http://schemas.microsoft.com/office/powerpoint/2010/main" val="49904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676275"/>
            <a:ext cx="10250149" cy="1076325"/>
          </a:xfrm>
        </p:spPr>
        <p:txBody>
          <a:bodyPr anchor="ctr">
            <a:noAutofit/>
          </a:bodyPr>
          <a:lstStyle/>
          <a:p>
            <a:r>
              <a:rPr lang="en-US" sz="3600" dirty="0">
                <a:solidFill>
                  <a:srgbClr val="CC9900"/>
                </a:solidFill>
                <a:latin typeface="Arial" panose="020B0604020202020204" pitchFamily="34" charset="0"/>
                <a:cs typeface="Arial" panose="020B0604020202020204" pitchFamily="34" charset="0"/>
              </a:rPr>
              <a:t>Bunker Hill Box Average Blood Lead: 1974-2019* </a:t>
            </a:r>
          </a:p>
        </p:txBody>
      </p:sp>
      <p:pic>
        <p:nvPicPr>
          <p:cNvPr id="5" name="Picture 4">
            <a:extLst>
              <a:ext uri="{FF2B5EF4-FFF2-40B4-BE49-F238E27FC236}">
                <a16:creationId xmlns:a16="http://schemas.microsoft.com/office/drawing/2014/main" id="{D2E234F1-1D40-470D-B028-26DEDA6B00A6}"/>
              </a:ext>
            </a:extLst>
          </p:cNvPr>
          <p:cNvPicPr>
            <a:picLocks noChangeAspect="1"/>
          </p:cNvPicPr>
          <p:nvPr/>
        </p:nvPicPr>
        <p:blipFill>
          <a:blip r:embed="rId2"/>
          <a:stretch>
            <a:fillRect/>
          </a:stretch>
        </p:blipFill>
        <p:spPr>
          <a:xfrm>
            <a:off x="1456054" y="954850"/>
            <a:ext cx="8975090" cy="6070579"/>
          </a:xfrm>
          <a:prstGeom prst="rect">
            <a:avLst/>
          </a:prstGeom>
        </p:spPr>
      </p:pic>
      <p:sp>
        <p:nvSpPr>
          <p:cNvPr id="3" name="TextBox 2"/>
          <p:cNvSpPr txBox="1"/>
          <p:nvPr/>
        </p:nvSpPr>
        <p:spPr>
          <a:xfrm>
            <a:off x="10537079" y="5881231"/>
            <a:ext cx="120897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*not enough samples in 2020 &amp; 2021</a:t>
            </a:r>
          </a:p>
        </p:txBody>
      </p:sp>
    </p:spTree>
    <p:extLst>
      <p:ext uri="{BB962C8B-B14F-4D97-AF65-F5344CB8AC3E}">
        <p14:creationId xmlns:p14="http://schemas.microsoft.com/office/powerpoint/2010/main" val="71818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609600"/>
            <a:ext cx="11087100" cy="1181812"/>
          </a:xfrm>
        </p:spPr>
        <p:txBody>
          <a:bodyPr anchor="ctr">
            <a:noAutofit/>
          </a:bodyPr>
          <a:lstStyle/>
          <a:p>
            <a:r>
              <a:rPr lang="en-US" sz="3600" dirty="0">
                <a:solidFill>
                  <a:srgbClr val="CC9900"/>
                </a:solidFill>
                <a:latin typeface="Arial" panose="020B0604020202020204" pitchFamily="34" charset="0"/>
                <a:cs typeface="Arial" panose="020B0604020202020204" pitchFamily="34" charset="0"/>
              </a:rPr>
              <a:t>Percent of Box Children with Blood Lead Levels ≥10 ug/dL, by City, 1988-2019*</a:t>
            </a:r>
          </a:p>
        </p:txBody>
      </p:sp>
      <p:pic>
        <p:nvPicPr>
          <p:cNvPr id="4" name="Picture 3"/>
          <p:cNvPicPr>
            <a:picLocks noChangeAspect="1"/>
          </p:cNvPicPr>
          <p:nvPr/>
        </p:nvPicPr>
        <p:blipFill>
          <a:blip r:embed="rId3"/>
          <a:stretch>
            <a:fillRect/>
          </a:stretch>
        </p:blipFill>
        <p:spPr>
          <a:xfrm>
            <a:off x="1787340" y="1791412"/>
            <a:ext cx="7772137" cy="5333544"/>
          </a:xfrm>
          <a:prstGeom prst="rect">
            <a:avLst/>
          </a:prstGeom>
        </p:spPr>
      </p:pic>
      <p:sp>
        <p:nvSpPr>
          <p:cNvPr id="5" name="TextBox 4"/>
          <p:cNvSpPr txBox="1"/>
          <p:nvPr/>
        </p:nvSpPr>
        <p:spPr>
          <a:xfrm>
            <a:off x="10187276" y="5019995"/>
            <a:ext cx="1779703" cy="138499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*not enough samples in 2003-2012, 2014, 2015, 2020, &amp; 2021</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Since 1998, ≤10 participants/year in Page &amp; Wardner</a:t>
            </a:r>
          </a:p>
        </p:txBody>
      </p:sp>
    </p:spTree>
    <p:extLst>
      <p:ext uri="{BB962C8B-B14F-4D97-AF65-F5344CB8AC3E}">
        <p14:creationId xmlns:p14="http://schemas.microsoft.com/office/powerpoint/2010/main" val="380947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676274"/>
            <a:ext cx="10953581" cy="972788"/>
          </a:xfrm>
        </p:spPr>
        <p:txBody>
          <a:bodyPr anchor="ctr">
            <a:noAutofit/>
          </a:bodyPr>
          <a:lstStyle/>
          <a:p>
            <a:r>
              <a:rPr lang="en-US" sz="3600" dirty="0">
                <a:solidFill>
                  <a:srgbClr val="CC9900"/>
                </a:solidFill>
                <a:latin typeface="Arial" panose="020B0604020202020204" pitchFamily="34" charset="0"/>
                <a:cs typeface="Arial" panose="020B0604020202020204" pitchFamily="34" charset="0"/>
              </a:rPr>
              <a:t>2021 Blood Lead Summary Statistics: </a:t>
            </a:r>
            <a:br>
              <a:rPr lang="en-US" sz="3600" dirty="0">
                <a:solidFill>
                  <a:srgbClr val="CC9900"/>
                </a:solidFill>
                <a:latin typeface="Arial" panose="020B0604020202020204" pitchFamily="34" charset="0"/>
                <a:cs typeface="Arial" panose="020B0604020202020204" pitchFamily="34" charset="0"/>
              </a:rPr>
            </a:br>
            <a:r>
              <a:rPr lang="en-US" sz="3600" dirty="0">
                <a:solidFill>
                  <a:srgbClr val="CC9900"/>
                </a:solidFill>
                <a:latin typeface="Arial" panose="020B0604020202020204" pitchFamily="34" charset="0"/>
                <a:cs typeface="Arial" panose="020B0604020202020204" pitchFamily="34" charset="0"/>
              </a:rPr>
              <a:t>Box (age 6 months-6 years)</a:t>
            </a:r>
          </a:p>
        </p:txBody>
      </p:sp>
      <p:sp>
        <p:nvSpPr>
          <p:cNvPr id="6" name="TextBox 5"/>
          <p:cNvSpPr txBox="1"/>
          <p:nvPr/>
        </p:nvSpPr>
        <p:spPr>
          <a:xfrm>
            <a:off x="515155" y="6321624"/>
            <a:ext cx="11147167" cy="286232"/>
          </a:xfrm>
          <a:prstGeom prst="rect">
            <a:avLst/>
          </a:prstGeom>
          <a:noFill/>
        </p:spPr>
        <p:txBody>
          <a:bodyPr wrap="square" rtlCol="0">
            <a:spAutoFit/>
          </a:bodyPr>
          <a:lstStyle/>
          <a:p>
            <a:pPr>
              <a:lnSpc>
                <a:spcPct val="90000"/>
              </a:lnSpc>
            </a:pPr>
            <a:r>
              <a:rPr lang="en-US" sz="1400" dirty="0">
                <a:solidFill>
                  <a:srgbClr val="000000"/>
                </a:solidFill>
                <a:latin typeface="Arial" panose="020B0604020202020204" pitchFamily="34" charset="0"/>
                <a:cs typeface="Arial" panose="020B0604020202020204" pitchFamily="34" charset="0"/>
              </a:rPr>
              <a:t>Note: Venous blood sample results only. An additional 19 children had capillary test results, 18 of which were below detection (&lt;3.3 ug/dL).</a:t>
            </a:r>
          </a:p>
        </p:txBody>
      </p:sp>
      <p:sp>
        <p:nvSpPr>
          <p:cNvPr id="7" name="Content Placeholder 2"/>
          <p:cNvSpPr txBox="1">
            <a:spLocks/>
          </p:cNvSpPr>
          <p:nvPr/>
        </p:nvSpPr>
        <p:spPr>
          <a:xfrm>
            <a:off x="730293" y="2057400"/>
            <a:ext cx="9787812" cy="4251345"/>
          </a:xfrm>
          <a:prstGeom prst="rect">
            <a:avLst/>
          </a:prstGeom>
        </p:spPr>
        <p:txBody>
          <a:bodyPr vert="horz" lIns="91440" tIns="45720" rIns="91440" bIns="45720" rtlCol="0" anchor="t" anchorCtr="0">
            <a:normAutofit fontScale="62500" lnSpcReduction="20000"/>
          </a:bodyPr>
          <a:lstStyle>
            <a:lvl1pPr marL="306004" indent="-306004" algn="l" defTabSz="457206" rtl="0" eaLnBrk="1" latinLnBrk="0" hangingPunct="1">
              <a:spcBef>
                <a:spcPct val="20000"/>
              </a:spcBef>
              <a:spcAft>
                <a:spcPts val="600"/>
              </a:spcAft>
              <a:buClr>
                <a:srgbClr val="BAD636"/>
              </a:buClr>
              <a:buSzPct val="92000"/>
              <a:buFont typeface="Wingdings 2" panose="05020102010507070707" pitchFamily="18" charset="2"/>
              <a:buChar char=""/>
              <a:defRPr sz="2400" kern="1200">
                <a:solidFill>
                  <a:schemeClr val="bg2">
                    <a:lumMod val="10000"/>
                  </a:schemeClr>
                </a:solidFill>
                <a:latin typeface="Calibri" panose="020F0502020204030204" pitchFamily="34" charset="0"/>
                <a:ea typeface="+mn-ea"/>
                <a:cs typeface="Arial" panose="020B0604020202020204" pitchFamily="34" charset="0"/>
              </a:defRPr>
            </a:lvl1pPr>
            <a:lvl2pPr marL="630008" indent="-306004" algn="l" defTabSz="457206" rtl="0" eaLnBrk="1" latinLnBrk="0" hangingPunct="1">
              <a:spcBef>
                <a:spcPct val="20000"/>
              </a:spcBef>
              <a:spcAft>
                <a:spcPts val="600"/>
              </a:spcAft>
              <a:buClr>
                <a:srgbClr val="BAD636"/>
              </a:buClr>
              <a:buSzPct val="92000"/>
              <a:buFont typeface="Wingdings 2" panose="05020102010507070707" pitchFamily="18" charset="2"/>
              <a:buChar char=""/>
              <a:defRPr sz="2000" kern="1200">
                <a:solidFill>
                  <a:schemeClr val="bg2">
                    <a:lumMod val="10000"/>
                  </a:schemeClr>
                </a:solidFill>
                <a:latin typeface="Calibri" panose="020F0502020204030204" pitchFamily="34" charset="0"/>
                <a:ea typeface="+mn-ea"/>
                <a:cs typeface="Arial" panose="020B0604020202020204" pitchFamily="34" charset="0"/>
              </a:defRPr>
            </a:lvl2pPr>
            <a:lvl3pPr marL="900011" indent="-270003" algn="l" defTabSz="457206" rtl="0" eaLnBrk="1" latinLnBrk="0" hangingPunct="1">
              <a:spcBef>
                <a:spcPct val="20000"/>
              </a:spcBef>
              <a:spcAft>
                <a:spcPts val="600"/>
              </a:spcAft>
              <a:buClr>
                <a:srgbClr val="BAD636"/>
              </a:buClr>
              <a:buSzPct val="92000"/>
              <a:buFont typeface="Wingdings 2" panose="05020102010507070707" pitchFamily="18" charset="2"/>
              <a:buChar char=""/>
              <a:defRPr sz="1800" kern="1200">
                <a:solidFill>
                  <a:schemeClr val="bg2">
                    <a:lumMod val="10000"/>
                  </a:schemeClr>
                </a:solidFill>
                <a:latin typeface="Calibri" panose="020F0502020204030204" pitchFamily="34" charset="0"/>
                <a:ea typeface="+mn-ea"/>
                <a:cs typeface="Arial" panose="020B0604020202020204" pitchFamily="34" charset="0"/>
              </a:defRPr>
            </a:lvl3pPr>
            <a:lvl4pPr marL="1242016" indent="-234003" algn="l" defTabSz="457206" rtl="0" eaLnBrk="1" latinLnBrk="0" hangingPunct="1">
              <a:spcBef>
                <a:spcPct val="20000"/>
              </a:spcBef>
              <a:spcAft>
                <a:spcPts val="600"/>
              </a:spcAft>
              <a:buClr>
                <a:srgbClr val="BAD636"/>
              </a:buClr>
              <a:buSzPct val="92000"/>
              <a:buFont typeface="Wingdings 2" panose="05020102010507070707" pitchFamily="18" charset="2"/>
              <a:buChar char=""/>
              <a:defRPr sz="1600" kern="1200">
                <a:solidFill>
                  <a:schemeClr val="bg2">
                    <a:lumMod val="10000"/>
                  </a:schemeClr>
                </a:solidFill>
                <a:latin typeface="Calibri" panose="020F0502020204030204" pitchFamily="34" charset="0"/>
                <a:ea typeface="+mn-ea"/>
                <a:cs typeface="Arial" panose="020B0604020202020204" pitchFamily="34" charset="0"/>
              </a:defRPr>
            </a:lvl4pPr>
            <a:lvl5pPr marL="1602020" indent="-234003" algn="l" defTabSz="457206" rtl="0" eaLnBrk="1" latinLnBrk="0" hangingPunct="1">
              <a:spcBef>
                <a:spcPct val="20000"/>
              </a:spcBef>
              <a:spcAft>
                <a:spcPts val="600"/>
              </a:spcAft>
              <a:buClr>
                <a:srgbClr val="BAD636"/>
              </a:buClr>
              <a:buSzPct val="92000"/>
              <a:buFont typeface="Wingdings 2" panose="05020102010507070707" pitchFamily="18" charset="2"/>
              <a:buChar char=""/>
              <a:defRPr sz="1600" kern="1200">
                <a:solidFill>
                  <a:schemeClr val="bg2">
                    <a:lumMod val="10000"/>
                  </a:schemeClr>
                </a:solidFill>
                <a:latin typeface="Calibri" panose="020F0502020204030204" pitchFamily="34" charset="0"/>
                <a:ea typeface="+mn-ea"/>
                <a:cs typeface="Arial" panose="020B0604020202020204" pitchFamily="34" charset="0"/>
              </a:defRPr>
            </a:lvl5pPr>
            <a:lvl6pPr marL="1900024" indent="-228603" algn="l" defTabSz="457206"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28" indent="-228603" algn="l" defTabSz="457206"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31" indent="-228603" algn="l" defTabSz="457206"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35" indent="-228603" algn="l" defTabSz="457206"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Total Number of Children (N)	       	38</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Minimum (</a:t>
            </a:r>
            <a:r>
              <a:rPr kumimoji="0" lang="en-US" sz="3200" b="0" i="0" u="none" strike="noStrike" kern="1200" cap="none" spc="0" normalizeH="0" baseline="0" noProof="0" dirty="0">
                <a:ln>
                  <a:noFill/>
                </a:ln>
                <a:solidFill>
                  <a:srgbClr val="000000"/>
                </a:solidFill>
                <a:effectLst/>
                <a:uLnTx/>
                <a:uFillTx/>
                <a:latin typeface="Arial" charset="0"/>
                <a:ea typeface="+mn-ea"/>
                <a:cs typeface="Arial" charset="0"/>
                <a:sym typeface="Symbol" pitchFamily="18" charset="2"/>
              </a:rPr>
              <a:t>μ</a:t>
            </a:r>
            <a:r>
              <a:rPr kumimoji="0" lang="en-US" sz="3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sym typeface="UniversalMath1 BT"/>
              </a:rPr>
              <a:t>g/dL)</a:t>
            </a:r>
            <a:r>
              <a:rPr kumimoji="0" lang="en-US" sz="3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&lt;1</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Maximum (</a:t>
            </a:r>
            <a:r>
              <a:rPr kumimoji="0" lang="en-US" sz="3200" b="0" i="0" u="none" strike="noStrike" kern="1200" cap="none" spc="0" normalizeH="0" baseline="0" noProof="0" dirty="0">
                <a:ln>
                  <a:noFill/>
                </a:ln>
                <a:solidFill>
                  <a:srgbClr val="000000"/>
                </a:solidFill>
                <a:effectLst/>
                <a:uLnTx/>
                <a:uFillTx/>
                <a:latin typeface="Arial" charset="0"/>
                <a:ea typeface="+mn-ea"/>
                <a:cs typeface="Arial" charset="0"/>
                <a:sym typeface="Symbol" pitchFamily="18" charset="2"/>
              </a:rPr>
              <a:t>μ</a:t>
            </a:r>
            <a:r>
              <a:rPr kumimoji="0" lang="en-US" sz="3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sym typeface="UniversalMath1 BT"/>
              </a:rPr>
              <a:t>g/dL)</a:t>
            </a:r>
            <a:r>
              <a:rPr kumimoji="0" lang="en-US" sz="3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10</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3200" b="1" i="0" u="none" strike="noStrike" kern="1200" cap="none" spc="0" normalizeH="0" baseline="0" noProof="0" dirty="0">
                <a:ln>
                  <a:noFill/>
                </a:ln>
                <a:solidFill>
                  <a:srgbClr val="000000"/>
                </a:solidFill>
                <a:effectLst/>
                <a:uLnTx/>
                <a:uFillTx/>
                <a:latin typeface="Arial" charset="0"/>
                <a:ea typeface="+mn-ea"/>
              </a:rPr>
              <a:t>Average (</a:t>
            </a:r>
            <a:r>
              <a:rPr kumimoji="0" lang="en-US" sz="3200" b="1" i="0" u="none" strike="noStrike" kern="1200" cap="none" spc="0" normalizeH="0" baseline="0" noProof="0" dirty="0">
                <a:ln>
                  <a:noFill/>
                </a:ln>
                <a:solidFill>
                  <a:srgbClr val="000000"/>
                </a:solidFill>
                <a:effectLst/>
                <a:uLnTx/>
                <a:uFillTx/>
                <a:latin typeface="Arial" charset="0"/>
                <a:ea typeface="+mn-ea"/>
                <a:cs typeface="Arial" charset="0"/>
                <a:sym typeface="Symbol" pitchFamily="18" charset="2"/>
              </a:rPr>
              <a:t>μ</a:t>
            </a:r>
            <a:r>
              <a:rPr kumimoji="0" lang="en-US" sz="3200" b="1" i="0" u="none" strike="noStrike" kern="1200" cap="none" spc="0" normalizeH="0" baseline="0" noProof="0" dirty="0">
                <a:ln>
                  <a:noFill/>
                </a:ln>
                <a:solidFill>
                  <a:srgbClr val="000000"/>
                </a:solidFill>
                <a:effectLst/>
                <a:uLnTx/>
                <a:uFillTx/>
                <a:latin typeface="Arial" charset="0"/>
                <a:ea typeface="+mn-ea"/>
                <a:sym typeface="UniversalMath1 BT"/>
              </a:rPr>
              <a:t>g/dL)</a:t>
            </a:r>
            <a:r>
              <a:rPr kumimoji="0" lang="en-US" sz="3200" b="1" i="0" u="none" strike="noStrike" kern="1200" cap="none" spc="0" normalizeH="0" baseline="0" noProof="0" dirty="0">
                <a:ln>
                  <a:noFill/>
                </a:ln>
                <a:solidFill>
                  <a:srgbClr val="000000"/>
                </a:solidFill>
                <a:effectLst/>
                <a:uLnTx/>
                <a:uFillTx/>
                <a:latin typeface="Arial" charset="0"/>
                <a:ea typeface="+mn-ea"/>
              </a:rPr>
              <a:t> 			 			1.5</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Standard Deviation			 			1.6</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3200" b="1" i="0" u="none" strike="noStrike" kern="1200" cap="none" spc="0" normalizeH="0" baseline="0" noProof="0" dirty="0">
                <a:ln>
                  <a:noFill/>
                </a:ln>
                <a:solidFill>
                  <a:srgbClr val="000000"/>
                </a:solidFill>
                <a:effectLst/>
                <a:uLnTx/>
                <a:uFillTx/>
                <a:latin typeface="Arial" charset="0"/>
                <a:ea typeface="+mn-ea"/>
              </a:rPr>
              <a:t>Geometric Mean (</a:t>
            </a:r>
            <a:r>
              <a:rPr kumimoji="0" lang="en-US" sz="3200" b="1" i="0" u="none" strike="noStrike" kern="1200" cap="none" spc="0" normalizeH="0" baseline="0" noProof="0" dirty="0">
                <a:ln>
                  <a:noFill/>
                </a:ln>
                <a:solidFill>
                  <a:srgbClr val="000000"/>
                </a:solidFill>
                <a:effectLst/>
                <a:uLnTx/>
                <a:uFillTx/>
                <a:latin typeface="Arial" charset="0"/>
                <a:ea typeface="+mn-ea"/>
                <a:cs typeface="Arial" charset="0"/>
                <a:sym typeface="Symbol" pitchFamily="18" charset="2"/>
              </a:rPr>
              <a:t>μ</a:t>
            </a:r>
            <a:r>
              <a:rPr kumimoji="0" lang="en-US" sz="3200" b="1" i="0" u="none" strike="noStrike" kern="1200" cap="none" spc="0" normalizeH="0" baseline="0" noProof="0" dirty="0">
                <a:ln>
                  <a:noFill/>
                </a:ln>
                <a:solidFill>
                  <a:srgbClr val="000000"/>
                </a:solidFill>
                <a:effectLst/>
                <a:uLnTx/>
                <a:uFillTx/>
                <a:latin typeface="Arial" charset="0"/>
                <a:ea typeface="+mn-ea"/>
                <a:sym typeface="UniversalMath1 BT"/>
              </a:rPr>
              <a:t>g/dL)</a:t>
            </a:r>
            <a:r>
              <a:rPr kumimoji="0" lang="en-US" sz="3200" b="1" i="0" u="none" strike="noStrike" kern="1200" cap="none" spc="0" normalizeH="0" baseline="0" noProof="0" dirty="0">
                <a:ln>
                  <a:noFill/>
                </a:ln>
                <a:solidFill>
                  <a:srgbClr val="000000"/>
                </a:solidFill>
                <a:effectLst/>
                <a:uLnTx/>
                <a:uFillTx/>
                <a:latin typeface="Arial" charset="0"/>
                <a:ea typeface="+mn-ea"/>
              </a:rPr>
              <a:t> 		 		1.2</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Geometric Standard Deviation			1.7</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Number / Percent Below Detection		13 (34%)</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a:t>
            </a:r>
            <a:r>
              <a:rPr kumimoji="0" lang="en-US" sz="3200" b="1"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Number    Percentage</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Children’s blood lead </a:t>
            </a:r>
            <a:r>
              <a:rPr kumimoji="0" lang="en-US" sz="3200" b="0" i="0" u="sng" strike="noStrike" kern="1200" cap="none" spc="0" normalizeH="0" baseline="0" noProof="0" dirty="0">
                <a:ln>
                  <a:noFill/>
                </a:ln>
                <a:solidFill>
                  <a:srgbClr val="000000"/>
                </a:solidFill>
                <a:effectLst/>
                <a:uLnTx/>
                <a:uFillTx/>
                <a:latin typeface="Arial" charset="0"/>
                <a:ea typeface="+mn-ea"/>
                <a:cs typeface="Arial" panose="020B0604020202020204" pitchFamily="34" charset="0"/>
                <a:sym typeface="UniversalMath1 BT"/>
              </a:rPr>
              <a:t>&gt;</a:t>
            </a:r>
            <a:r>
              <a:rPr kumimoji="0" lang="en-US" sz="3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3.5  </a:t>
            </a:r>
            <a:r>
              <a:rPr kumimoji="0" lang="en-US" sz="3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sym typeface="Symbol" pitchFamily="18" charset="2"/>
              </a:rPr>
              <a:t>μ</a:t>
            </a:r>
            <a:r>
              <a:rPr kumimoji="0" lang="en-US" sz="3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sym typeface="UniversalMath1 BT"/>
              </a:rPr>
              <a:t>g/dL</a:t>
            </a:r>
            <a:r>
              <a:rPr kumimoji="0" lang="en-US" sz="3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2		 	5%</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Children’s blood lead </a:t>
            </a:r>
            <a:r>
              <a:rPr kumimoji="0" lang="en-US" sz="3200" b="0" i="0" u="sng" strike="noStrike" kern="1200" cap="none" spc="0" normalizeH="0" baseline="0" noProof="0" dirty="0">
                <a:ln>
                  <a:noFill/>
                </a:ln>
                <a:solidFill>
                  <a:srgbClr val="000000"/>
                </a:solidFill>
                <a:effectLst/>
                <a:uLnTx/>
                <a:uFillTx/>
                <a:latin typeface="Arial" charset="0"/>
                <a:ea typeface="+mn-ea"/>
                <a:cs typeface="Arial" panose="020B0604020202020204" pitchFamily="34" charset="0"/>
                <a:sym typeface="UniversalMath1 BT"/>
              </a:rPr>
              <a:t>&gt;</a:t>
            </a:r>
            <a:r>
              <a:rPr kumimoji="0" lang="en-US" sz="3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5  </a:t>
            </a:r>
            <a:r>
              <a:rPr kumimoji="0" lang="en-US" sz="3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sym typeface="Symbol" pitchFamily="18" charset="2"/>
              </a:rPr>
              <a:t>μ</a:t>
            </a:r>
            <a:r>
              <a:rPr kumimoji="0" lang="en-US" sz="3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sym typeface="UniversalMath1 BT"/>
              </a:rPr>
              <a:t>g/dL</a:t>
            </a:r>
            <a:r>
              <a:rPr kumimoji="0" lang="en-US" sz="3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2		 	5%</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Children’s blood lead </a:t>
            </a:r>
            <a:r>
              <a:rPr kumimoji="0" lang="en-US" sz="3200" b="0" i="0" u="sng" strike="noStrike" kern="1200" cap="none" spc="0" normalizeH="0" baseline="0" noProof="0" dirty="0">
                <a:ln>
                  <a:noFill/>
                </a:ln>
                <a:solidFill>
                  <a:srgbClr val="000000"/>
                </a:solidFill>
                <a:effectLst/>
                <a:uLnTx/>
                <a:uFillTx/>
                <a:latin typeface="Arial" charset="0"/>
                <a:ea typeface="+mn-ea"/>
                <a:cs typeface="Arial" panose="020B0604020202020204" pitchFamily="34" charset="0"/>
                <a:sym typeface="UniversalMath1 BT"/>
              </a:rPr>
              <a:t>&gt;</a:t>
            </a:r>
            <a:r>
              <a:rPr kumimoji="0" lang="en-US" sz="3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10 </a:t>
            </a:r>
            <a:r>
              <a:rPr kumimoji="0" lang="en-US" sz="3200" b="0" i="0" u="none" strike="noStrike" kern="1200" cap="none" spc="0" normalizeH="0" baseline="0" noProof="0" dirty="0">
                <a:ln>
                  <a:noFill/>
                </a:ln>
                <a:solidFill>
                  <a:srgbClr val="000000"/>
                </a:solidFill>
                <a:effectLst/>
                <a:uLnTx/>
                <a:uFillTx/>
                <a:latin typeface="Arial" charset="0"/>
                <a:ea typeface="+mn-ea"/>
                <a:cs typeface="Arial" charset="0"/>
                <a:sym typeface="Symbol" pitchFamily="18" charset="2"/>
              </a:rPr>
              <a:t>μ</a:t>
            </a:r>
            <a:r>
              <a:rPr kumimoji="0" lang="en-US" sz="3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sym typeface="UniversalMath1 BT"/>
              </a:rPr>
              <a:t>g/dL</a:t>
            </a:r>
            <a:r>
              <a:rPr kumimoji="0" lang="en-US" sz="3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1		 	3%</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Children’s blood lead </a:t>
            </a:r>
            <a:r>
              <a:rPr kumimoji="0" lang="en-US" sz="3200" b="0" i="0" u="sng" strike="noStrike" kern="1200" cap="none" spc="0" normalizeH="0" baseline="0" noProof="0" dirty="0">
                <a:ln>
                  <a:noFill/>
                </a:ln>
                <a:solidFill>
                  <a:srgbClr val="000000"/>
                </a:solidFill>
                <a:effectLst/>
                <a:uLnTx/>
                <a:uFillTx/>
                <a:latin typeface="Arial" charset="0"/>
                <a:ea typeface="+mn-ea"/>
                <a:cs typeface="Arial" panose="020B0604020202020204" pitchFamily="34" charset="0"/>
                <a:sym typeface="UniversalMath1 BT"/>
              </a:rPr>
              <a:t>&gt;</a:t>
            </a:r>
            <a:r>
              <a:rPr kumimoji="0" lang="en-US" sz="3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15 </a:t>
            </a:r>
            <a:r>
              <a:rPr kumimoji="0" lang="en-US" sz="3200" b="0" i="0" u="none" strike="noStrike" kern="1200" cap="none" spc="0" normalizeH="0" baseline="0" noProof="0" dirty="0">
                <a:ln>
                  <a:noFill/>
                </a:ln>
                <a:solidFill>
                  <a:srgbClr val="000000"/>
                </a:solidFill>
                <a:effectLst/>
                <a:uLnTx/>
                <a:uFillTx/>
                <a:latin typeface="Arial" charset="0"/>
                <a:ea typeface="+mn-ea"/>
                <a:cs typeface="Arial" charset="0"/>
                <a:sym typeface="Symbol" pitchFamily="18" charset="2"/>
              </a:rPr>
              <a:t>μ</a:t>
            </a:r>
            <a:r>
              <a:rPr kumimoji="0" lang="en-US" sz="3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sym typeface="UniversalMath1 BT"/>
              </a:rPr>
              <a:t>g/dL</a:t>
            </a:r>
            <a:r>
              <a:rPr kumimoji="0" lang="en-US" sz="3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0		 	0%</a:t>
            </a:r>
          </a:p>
          <a:p>
            <a:pPr marL="306004" marR="0" lvl="0" indent="-306004" algn="l" defTabSz="457206" rtl="0" eaLnBrk="1" fontAlgn="auto" latinLnBrk="0" hangingPunct="1">
              <a:lnSpc>
                <a:spcPct val="100000"/>
              </a:lnSpc>
              <a:spcBef>
                <a:spcPct val="20000"/>
              </a:spcBef>
              <a:spcAft>
                <a:spcPts val="600"/>
              </a:spcAft>
              <a:buClr>
                <a:srgbClr val="BAD636"/>
              </a:buClr>
              <a:buSzPct val="92000"/>
              <a:buFont typeface="Wingdings 2" panose="05020102010507070707" pitchFamily="18" charset="2"/>
              <a:buChar char=""/>
              <a:tabLst/>
              <a:defRPr/>
            </a:pPr>
            <a:endParaRPr kumimoji="0" lang="en-US" sz="2400" b="0" i="0" u="none" strike="noStrike" kern="1200" cap="none" spc="0" normalizeH="0" baseline="0" noProof="0" dirty="0">
              <a:ln>
                <a:noFill/>
              </a:ln>
              <a:solidFill>
                <a:srgbClr val="EBEBEB">
                  <a:lumMod val="10000"/>
                </a:srgbClr>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6523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3" y="767114"/>
            <a:ext cx="11029615" cy="1202836"/>
          </a:xfrm>
        </p:spPr>
        <p:txBody>
          <a:bodyPr>
            <a:noAutofit/>
          </a:bodyPr>
          <a:lstStyle/>
          <a:p>
            <a:r>
              <a:rPr lang="en-US" sz="4000" dirty="0"/>
              <a:t>Presentation outline</a:t>
            </a:r>
            <a:br>
              <a:rPr lang="en-US" sz="4000" dirty="0"/>
            </a:br>
            <a:endParaRPr lang="en-US" sz="4000" dirty="0"/>
          </a:p>
        </p:txBody>
      </p:sp>
      <p:sp>
        <p:nvSpPr>
          <p:cNvPr id="3" name="Text Placeholder 2"/>
          <p:cNvSpPr>
            <a:spLocks noGrp="1"/>
          </p:cNvSpPr>
          <p:nvPr>
            <p:ph type="body" idx="1"/>
          </p:nvPr>
        </p:nvSpPr>
        <p:spPr>
          <a:xfrm>
            <a:off x="581193" y="1761295"/>
            <a:ext cx="11029615" cy="3172024"/>
          </a:xfrm>
        </p:spPr>
        <p:txBody>
          <a:bodyPr>
            <a:normAutofit/>
          </a:bodyPr>
          <a:lstStyle/>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health effects of lead</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lead health intervention Program (LHIP) background</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2021 lhip approach</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2021 LHIP Results</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18484" b="28612"/>
          <a:stretch/>
        </p:blipFill>
        <p:spPr>
          <a:xfrm>
            <a:off x="6554500" y="3847184"/>
            <a:ext cx="5183797" cy="2553616"/>
          </a:xfrm>
          <a:prstGeom prst="rect">
            <a:avLst/>
          </a:prstGeom>
        </p:spPr>
      </p:pic>
    </p:spTree>
    <p:extLst>
      <p:ext uri="{BB962C8B-B14F-4D97-AF65-F5344CB8AC3E}">
        <p14:creationId xmlns:p14="http://schemas.microsoft.com/office/powerpoint/2010/main" val="244229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647700"/>
            <a:ext cx="10944057" cy="972787"/>
          </a:xfrm>
        </p:spPr>
        <p:txBody>
          <a:bodyPr anchor="ctr">
            <a:noAutofit/>
          </a:bodyPr>
          <a:lstStyle/>
          <a:p>
            <a:r>
              <a:rPr lang="en-US" sz="3600" dirty="0">
                <a:solidFill>
                  <a:srgbClr val="CC9900"/>
                </a:solidFill>
                <a:latin typeface="Arial" panose="020B0604020202020204" pitchFamily="34" charset="0"/>
                <a:cs typeface="Arial" panose="020B0604020202020204" pitchFamily="34" charset="0"/>
              </a:rPr>
              <a:t>2021 Blood Lead Summary Statistics: </a:t>
            </a:r>
            <a:br>
              <a:rPr lang="en-US" sz="3600" dirty="0">
                <a:solidFill>
                  <a:srgbClr val="CC9900"/>
                </a:solidFill>
                <a:latin typeface="Arial" panose="020B0604020202020204" pitchFamily="34" charset="0"/>
                <a:cs typeface="Arial" panose="020B0604020202020204" pitchFamily="34" charset="0"/>
              </a:rPr>
            </a:br>
            <a:r>
              <a:rPr lang="en-US" sz="3600" dirty="0">
                <a:solidFill>
                  <a:srgbClr val="CC9900"/>
                </a:solidFill>
                <a:latin typeface="Arial" panose="020B0604020202020204" pitchFamily="34" charset="0"/>
                <a:cs typeface="Arial" panose="020B0604020202020204" pitchFamily="34" charset="0"/>
              </a:rPr>
              <a:t>Box (other non-eligible participants*)</a:t>
            </a:r>
          </a:p>
        </p:txBody>
      </p:sp>
      <p:sp>
        <p:nvSpPr>
          <p:cNvPr id="8" name="Content Placeholder 2"/>
          <p:cNvSpPr txBox="1">
            <a:spLocks/>
          </p:cNvSpPr>
          <p:nvPr/>
        </p:nvSpPr>
        <p:spPr>
          <a:xfrm>
            <a:off x="856828" y="2039086"/>
            <a:ext cx="9811171" cy="4587001"/>
          </a:xfrm>
          <a:prstGeom prst="rect">
            <a:avLst/>
          </a:prstGeom>
        </p:spPr>
        <p:txBody>
          <a:bodyPr vert="horz" lIns="91440" tIns="45720" rIns="91440" bIns="45720" rtlCol="0" anchor="t" anchorCtr="0">
            <a:normAutofit fontScale="85000" lnSpcReduction="20000"/>
          </a:bodyPr>
          <a:lstStyle>
            <a:lvl1pPr marL="306004" indent="-306004" algn="l" defTabSz="457206" rtl="0" eaLnBrk="1" latinLnBrk="0" hangingPunct="1">
              <a:spcBef>
                <a:spcPct val="20000"/>
              </a:spcBef>
              <a:spcAft>
                <a:spcPts val="600"/>
              </a:spcAft>
              <a:buClr>
                <a:srgbClr val="BAD636"/>
              </a:buClr>
              <a:buSzPct val="92000"/>
              <a:buFont typeface="Wingdings 2" panose="05020102010507070707" pitchFamily="18" charset="2"/>
              <a:buChar char=""/>
              <a:defRPr sz="2400" kern="1200">
                <a:solidFill>
                  <a:schemeClr val="bg2">
                    <a:lumMod val="10000"/>
                  </a:schemeClr>
                </a:solidFill>
                <a:latin typeface="Calibri" panose="020F0502020204030204" pitchFamily="34" charset="0"/>
                <a:ea typeface="+mn-ea"/>
                <a:cs typeface="Arial" panose="020B0604020202020204" pitchFamily="34" charset="0"/>
              </a:defRPr>
            </a:lvl1pPr>
            <a:lvl2pPr marL="630008" indent="-306004" algn="l" defTabSz="457206" rtl="0" eaLnBrk="1" latinLnBrk="0" hangingPunct="1">
              <a:spcBef>
                <a:spcPct val="20000"/>
              </a:spcBef>
              <a:spcAft>
                <a:spcPts val="600"/>
              </a:spcAft>
              <a:buClr>
                <a:srgbClr val="BAD636"/>
              </a:buClr>
              <a:buSzPct val="92000"/>
              <a:buFont typeface="Wingdings 2" panose="05020102010507070707" pitchFamily="18" charset="2"/>
              <a:buChar char=""/>
              <a:defRPr sz="2000" kern="1200">
                <a:solidFill>
                  <a:schemeClr val="bg2">
                    <a:lumMod val="10000"/>
                  </a:schemeClr>
                </a:solidFill>
                <a:latin typeface="Calibri" panose="020F0502020204030204" pitchFamily="34" charset="0"/>
                <a:ea typeface="+mn-ea"/>
                <a:cs typeface="Arial" panose="020B0604020202020204" pitchFamily="34" charset="0"/>
              </a:defRPr>
            </a:lvl2pPr>
            <a:lvl3pPr marL="900011" indent="-270003" algn="l" defTabSz="457206" rtl="0" eaLnBrk="1" latinLnBrk="0" hangingPunct="1">
              <a:spcBef>
                <a:spcPct val="20000"/>
              </a:spcBef>
              <a:spcAft>
                <a:spcPts val="600"/>
              </a:spcAft>
              <a:buClr>
                <a:srgbClr val="BAD636"/>
              </a:buClr>
              <a:buSzPct val="92000"/>
              <a:buFont typeface="Wingdings 2" panose="05020102010507070707" pitchFamily="18" charset="2"/>
              <a:buChar char=""/>
              <a:defRPr sz="1800" kern="1200">
                <a:solidFill>
                  <a:schemeClr val="bg2">
                    <a:lumMod val="10000"/>
                  </a:schemeClr>
                </a:solidFill>
                <a:latin typeface="Calibri" panose="020F0502020204030204" pitchFamily="34" charset="0"/>
                <a:ea typeface="+mn-ea"/>
                <a:cs typeface="Arial" panose="020B0604020202020204" pitchFamily="34" charset="0"/>
              </a:defRPr>
            </a:lvl3pPr>
            <a:lvl4pPr marL="1242016" indent="-234003" algn="l" defTabSz="457206" rtl="0" eaLnBrk="1" latinLnBrk="0" hangingPunct="1">
              <a:spcBef>
                <a:spcPct val="20000"/>
              </a:spcBef>
              <a:spcAft>
                <a:spcPts val="600"/>
              </a:spcAft>
              <a:buClr>
                <a:srgbClr val="BAD636"/>
              </a:buClr>
              <a:buSzPct val="92000"/>
              <a:buFont typeface="Wingdings 2" panose="05020102010507070707" pitchFamily="18" charset="2"/>
              <a:buChar char=""/>
              <a:defRPr sz="1600" kern="1200">
                <a:solidFill>
                  <a:schemeClr val="bg2">
                    <a:lumMod val="10000"/>
                  </a:schemeClr>
                </a:solidFill>
                <a:latin typeface="Calibri" panose="020F0502020204030204" pitchFamily="34" charset="0"/>
                <a:ea typeface="+mn-ea"/>
                <a:cs typeface="Arial" panose="020B0604020202020204" pitchFamily="34" charset="0"/>
              </a:defRPr>
            </a:lvl4pPr>
            <a:lvl5pPr marL="1602020" indent="-234003" algn="l" defTabSz="457206" rtl="0" eaLnBrk="1" latinLnBrk="0" hangingPunct="1">
              <a:spcBef>
                <a:spcPct val="20000"/>
              </a:spcBef>
              <a:spcAft>
                <a:spcPts val="600"/>
              </a:spcAft>
              <a:buClr>
                <a:srgbClr val="BAD636"/>
              </a:buClr>
              <a:buSzPct val="92000"/>
              <a:buFont typeface="Wingdings 2" panose="05020102010507070707" pitchFamily="18" charset="2"/>
              <a:buChar char=""/>
              <a:defRPr sz="1600" kern="1200">
                <a:solidFill>
                  <a:schemeClr val="bg2">
                    <a:lumMod val="10000"/>
                  </a:schemeClr>
                </a:solidFill>
                <a:latin typeface="Calibri" panose="020F0502020204030204" pitchFamily="34" charset="0"/>
                <a:ea typeface="+mn-ea"/>
                <a:cs typeface="Arial" panose="020B0604020202020204" pitchFamily="34" charset="0"/>
              </a:defRPr>
            </a:lvl5pPr>
            <a:lvl6pPr marL="1900024" indent="-228603" algn="l" defTabSz="457206"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28" indent="-228603" algn="l" defTabSz="457206"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31" indent="-228603" algn="l" defTabSz="457206"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35" indent="-228603" algn="l" defTabSz="457206"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Total Number of Participants (N)	       	13</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Minimum (</a:t>
            </a:r>
            <a:r>
              <a:rPr kumimoji="0" lang="en-US" sz="2400" b="0" i="0" u="none" strike="noStrike" kern="1200" cap="none" spc="0" normalizeH="0" baseline="0" noProof="0" dirty="0">
                <a:ln>
                  <a:noFill/>
                </a:ln>
                <a:solidFill>
                  <a:srgbClr val="000000"/>
                </a:solidFill>
                <a:effectLst/>
                <a:uLnTx/>
                <a:uFillTx/>
                <a:latin typeface="Arial" charset="0"/>
                <a:ea typeface="+mn-ea"/>
                <a:cs typeface="Arial" charset="0"/>
                <a:sym typeface="Symbol" pitchFamily="18" charset="2"/>
              </a:rPr>
              <a:t>μ</a:t>
            </a:r>
            <a:r>
              <a:rPr kumimoji="0" lang="en-US" sz="2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sym typeface="UniversalMath1 BT"/>
              </a:rPr>
              <a:t>g/dL)</a:t>
            </a:r>
            <a:r>
              <a:rPr kumimoji="0" lang="en-US" sz="2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&lt;1</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Maximum (</a:t>
            </a:r>
            <a:r>
              <a:rPr kumimoji="0" lang="en-US" sz="2400" b="0" i="0" u="none" strike="noStrike" kern="1200" cap="none" spc="0" normalizeH="0" baseline="0" noProof="0" dirty="0">
                <a:ln>
                  <a:noFill/>
                </a:ln>
                <a:solidFill>
                  <a:srgbClr val="000000"/>
                </a:solidFill>
                <a:effectLst/>
                <a:uLnTx/>
                <a:uFillTx/>
                <a:latin typeface="Arial" charset="0"/>
                <a:ea typeface="+mn-ea"/>
                <a:cs typeface="Arial" charset="0"/>
                <a:sym typeface="Symbol" pitchFamily="18" charset="2"/>
              </a:rPr>
              <a:t>μ</a:t>
            </a:r>
            <a:r>
              <a:rPr kumimoji="0" lang="en-US" sz="2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sym typeface="UniversalMath1 BT"/>
              </a:rPr>
              <a:t>g/dL)</a:t>
            </a:r>
            <a:r>
              <a:rPr kumimoji="0" lang="en-US" sz="2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1.0</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Average (</a:t>
            </a:r>
            <a:r>
              <a:rPr kumimoji="0" lang="en-US" sz="2400" b="0" i="0" u="none" strike="noStrike" kern="1200" cap="none" spc="0" normalizeH="0" baseline="0" noProof="0" dirty="0">
                <a:ln>
                  <a:noFill/>
                </a:ln>
                <a:solidFill>
                  <a:srgbClr val="000000"/>
                </a:solidFill>
                <a:effectLst/>
                <a:uLnTx/>
                <a:uFillTx/>
                <a:latin typeface="Arial" charset="0"/>
                <a:ea typeface="+mn-ea"/>
                <a:cs typeface="Arial" charset="0"/>
                <a:sym typeface="Symbol" pitchFamily="18" charset="2"/>
              </a:rPr>
              <a:t>μ</a:t>
            </a:r>
            <a:r>
              <a:rPr kumimoji="0" lang="en-US" sz="2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sym typeface="UniversalMath1 BT"/>
              </a:rPr>
              <a:t>g/dL)</a:t>
            </a:r>
            <a:r>
              <a:rPr kumimoji="0" lang="en-US" sz="2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1.0</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Standard Deviation			 			0.0</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Geometric Mean (</a:t>
            </a:r>
            <a:r>
              <a:rPr kumimoji="0" lang="en-US" sz="2400" b="0" i="0" u="none" strike="noStrike" kern="1200" cap="none" spc="0" normalizeH="0" baseline="0" noProof="0" dirty="0">
                <a:ln>
                  <a:noFill/>
                </a:ln>
                <a:solidFill>
                  <a:srgbClr val="000000"/>
                </a:solidFill>
                <a:effectLst/>
                <a:uLnTx/>
                <a:uFillTx/>
                <a:latin typeface="Arial" charset="0"/>
                <a:ea typeface="+mn-ea"/>
                <a:cs typeface="Arial" charset="0"/>
                <a:sym typeface="Symbol" pitchFamily="18" charset="2"/>
              </a:rPr>
              <a:t>μ</a:t>
            </a:r>
            <a:r>
              <a:rPr kumimoji="0" lang="en-US" sz="2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sym typeface="UniversalMath1 BT"/>
              </a:rPr>
              <a:t>g/dL)</a:t>
            </a:r>
            <a:r>
              <a:rPr kumimoji="0" lang="en-US" sz="2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1.0</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Geometric Standard Deviation			1.0</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Number / Percent Below Detection		9 (69%)</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a:t>
            </a:r>
            <a:r>
              <a:rPr kumimoji="0" lang="en-US" sz="2400" b="1"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Number   Percentage</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Blood lead </a:t>
            </a:r>
            <a:r>
              <a:rPr kumimoji="0" lang="en-US" sz="2400" b="0" i="0" u="sng" strike="noStrike" kern="1200" cap="none" spc="0" normalizeH="0" baseline="0" noProof="0" dirty="0">
                <a:ln>
                  <a:noFill/>
                </a:ln>
                <a:solidFill>
                  <a:srgbClr val="000000"/>
                </a:solidFill>
                <a:effectLst/>
                <a:uLnTx/>
                <a:uFillTx/>
                <a:latin typeface="Arial" charset="0"/>
                <a:ea typeface="+mn-ea"/>
                <a:cs typeface="Arial" panose="020B0604020202020204" pitchFamily="34" charset="0"/>
                <a:sym typeface="UniversalMath1 BT"/>
              </a:rPr>
              <a:t>&gt;</a:t>
            </a:r>
            <a:r>
              <a:rPr kumimoji="0" lang="en-US" sz="2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3.5  </a:t>
            </a:r>
            <a:r>
              <a:rPr kumimoji="0" lang="en-US" sz="2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sym typeface="Symbol" pitchFamily="18" charset="2"/>
              </a:rPr>
              <a:t>μ</a:t>
            </a:r>
            <a:r>
              <a:rPr kumimoji="0" lang="en-US" sz="2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sym typeface="UniversalMath1 BT"/>
              </a:rPr>
              <a:t>g/dL</a:t>
            </a:r>
            <a:r>
              <a:rPr kumimoji="0" lang="en-US" sz="2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0		 	0%</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Blood lead </a:t>
            </a:r>
            <a:r>
              <a:rPr kumimoji="0" lang="en-US" sz="2400" b="0" i="0" u="sng" strike="noStrike" kern="1200" cap="none" spc="0" normalizeH="0" baseline="0" noProof="0" dirty="0">
                <a:ln>
                  <a:noFill/>
                </a:ln>
                <a:solidFill>
                  <a:srgbClr val="000000"/>
                </a:solidFill>
                <a:effectLst/>
                <a:uLnTx/>
                <a:uFillTx/>
                <a:latin typeface="Arial" charset="0"/>
                <a:ea typeface="+mn-ea"/>
                <a:cs typeface="Arial" panose="020B0604020202020204" pitchFamily="34" charset="0"/>
                <a:sym typeface="UniversalMath1 BT"/>
              </a:rPr>
              <a:t>&gt;</a:t>
            </a:r>
            <a:r>
              <a:rPr kumimoji="0" lang="en-US" sz="2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5  </a:t>
            </a:r>
            <a:r>
              <a:rPr kumimoji="0" lang="en-US" sz="2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sym typeface="Symbol" pitchFamily="18" charset="2"/>
              </a:rPr>
              <a:t>μ</a:t>
            </a:r>
            <a:r>
              <a:rPr kumimoji="0" lang="en-US" sz="2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sym typeface="UniversalMath1 BT"/>
              </a:rPr>
              <a:t>g/dL</a:t>
            </a:r>
            <a:r>
              <a:rPr kumimoji="0" lang="en-US" sz="2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0		 	0%</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Blood lead </a:t>
            </a:r>
            <a:r>
              <a:rPr kumimoji="0" lang="en-US" sz="2400" b="0" i="0" u="sng" strike="noStrike" kern="1200" cap="none" spc="0" normalizeH="0" baseline="0" noProof="0" dirty="0">
                <a:ln>
                  <a:noFill/>
                </a:ln>
                <a:solidFill>
                  <a:srgbClr val="000000"/>
                </a:solidFill>
                <a:effectLst/>
                <a:uLnTx/>
                <a:uFillTx/>
                <a:latin typeface="Arial" charset="0"/>
                <a:ea typeface="+mn-ea"/>
                <a:cs typeface="Arial" panose="020B0604020202020204" pitchFamily="34" charset="0"/>
                <a:sym typeface="UniversalMath1 BT"/>
              </a:rPr>
              <a:t>&gt;</a:t>
            </a:r>
            <a:r>
              <a:rPr kumimoji="0" lang="en-US" sz="2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10 </a:t>
            </a:r>
            <a:r>
              <a:rPr kumimoji="0" lang="en-US" sz="2400" b="0" i="0" u="none" strike="noStrike" kern="1200" cap="none" spc="0" normalizeH="0" baseline="0" noProof="0" dirty="0">
                <a:ln>
                  <a:noFill/>
                </a:ln>
                <a:solidFill>
                  <a:srgbClr val="000000"/>
                </a:solidFill>
                <a:effectLst/>
                <a:uLnTx/>
                <a:uFillTx/>
                <a:latin typeface="Arial" charset="0"/>
                <a:ea typeface="+mn-ea"/>
                <a:cs typeface="Arial" charset="0"/>
                <a:sym typeface="Symbol" pitchFamily="18" charset="2"/>
              </a:rPr>
              <a:t>μ</a:t>
            </a:r>
            <a:r>
              <a:rPr kumimoji="0" lang="en-US" sz="2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sym typeface="UniversalMath1 BT"/>
              </a:rPr>
              <a:t>g/dL</a:t>
            </a:r>
            <a:r>
              <a:rPr kumimoji="0" lang="en-US" sz="2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0		 	0%</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Blood lead </a:t>
            </a:r>
            <a:r>
              <a:rPr kumimoji="0" lang="en-US" sz="2400" b="0" i="0" u="sng" strike="noStrike" kern="1200" cap="none" spc="0" normalizeH="0" baseline="0" noProof="0" dirty="0">
                <a:ln>
                  <a:noFill/>
                </a:ln>
                <a:solidFill>
                  <a:srgbClr val="000000"/>
                </a:solidFill>
                <a:effectLst/>
                <a:uLnTx/>
                <a:uFillTx/>
                <a:latin typeface="Arial" charset="0"/>
                <a:ea typeface="+mn-ea"/>
                <a:cs typeface="Arial" panose="020B0604020202020204" pitchFamily="34" charset="0"/>
                <a:sym typeface="UniversalMath1 BT"/>
              </a:rPr>
              <a:t>&gt;</a:t>
            </a:r>
            <a:r>
              <a:rPr kumimoji="0" lang="en-US" sz="2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15 </a:t>
            </a:r>
            <a:r>
              <a:rPr kumimoji="0" lang="en-US" sz="2400" b="0" i="0" u="none" strike="noStrike" kern="1200" cap="none" spc="0" normalizeH="0" baseline="0" noProof="0" dirty="0">
                <a:ln>
                  <a:noFill/>
                </a:ln>
                <a:solidFill>
                  <a:srgbClr val="000000"/>
                </a:solidFill>
                <a:effectLst/>
                <a:uLnTx/>
                <a:uFillTx/>
                <a:latin typeface="Arial" charset="0"/>
                <a:ea typeface="+mn-ea"/>
                <a:cs typeface="Arial" charset="0"/>
                <a:sym typeface="Symbol" pitchFamily="18" charset="2"/>
              </a:rPr>
              <a:t>μ</a:t>
            </a:r>
            <a:r>
              <a:rPr kumimoji="0" lang="en-US" sz="2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sym typeface="UniversalMath1 BT"/>
              </a:rPr>
              <a:t>g/dL</a:t>
            </a:r>
            <a:r>
              <a:rPr kumimoji="0" lang="en-US" sz="2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0		 	0%</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endParaRPr kumimoji="0" lang="en-US" sz="2000" b="1"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*7-73 years; PHD did not have any record of pre-natal screenings during </a:t>
            </a:r>
            <a:r>
              <a:rPr kumimoji="0" lang="en-US" sz="1600" b="0" i="0" u="none" strike="noStrike" kern="1200" cap="none" spc="0" normalizeH="0" baseline="0" noProof="0" dirty="0">
                <a:ln>
                  <a:noFill/>
                </a:ln>
                <a:solidFill>
                  <a:schemeClr val="tx1"/>
                </a:solidFill>
                <a:effectLst/>
                <a:uLnTx/>
                <a:uFillTx/>
                <a:latin typeface="Arial"/>
                <a:ea typeface="+mn-ea"/>
                <a:cs typeface="Arial" panose="020B0604020202020204" pitchFamily="34" charset="0"/>
              </a:rPr>
              <a:t>2021 event. Venous blood sample results only. An additional 8 participants had capillary test results, all of which were below detection (&lt;3.3 ug/dL). </a:t>
            </a:r>
            <a:endParaRPr kumimoji="0" lang="en-US" sz="1600" b="1" i="0" u="none" strike="noStrike" kern="1200" cap="none" spc="0" normalizeH="0" baseline="0" noProof="0" dirty="0">
              <a:ln>
                <a:noFill/>
              </a:ln>
              <a:solidFill>
                <a:schemeClr val="tx1"/>
              </a:solidFill>
              <a:effectLst/>
              <a:uLnTx/>
              <a:uFillTx/>
              <a:latin typeface="Arial"/>
              <a:ea typeface="+mn-ea"/>
              <a:cs typeface="Arial" panose="020B0604020202020204" pitchFamily="34" charset="0"/>
            </a:endParaRPr>
          </a:p>
          <a:p>
            <a:pPr marL="0" marR="0" lvl="0" indent="0" algn="l" defTabSz="457206" rtl="0" eaLnBrk="1" fontAlgn="auto" latinLnBrk="0" hangingPunct="1">
              <a:lnSpc>
                <a:spcPct val="100000"/>
              </a:lnSpc>
              <a:spcBef>
                <a:spcPct val="20000"/>
              </a:spcBef>
              <a:spcAft>
                <a:spcPts val="600"/>
              </a:spcAft>
              <a:buClr>
                <a:srgbClr val="BAD636"/>
              </a:buClr>
              <a:buSzPct val="92000"/>
              <a:buFont typeface="Wingdings 2" panose="05020102010507070707" pitchFamily="18" charset="2"/>
              <a:buNone/>
              <a:tabLst/>
              <a:defRPr/>
            </a:pPr>
            <a:endParaRPr kumimoji="0" lang="en-US" sz="2400" b="0" i="0" u="none" strike="noStrike" kern="1200" cap="none" spc="0" normalizeH="0" baseline="0" noProof="0" dirty="0">
              <a:ln>
                <a:noFill/>
              </a:ln>
              <a:solidFill>
                <a:srgbClr val="EBEBEB">
                  <a:lumMod val="10000"/>
                </a:srgbClr>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51958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2787" y="1020431"/>
            <a:ext cx="10911953" cy="1475013"/>
          </a:xfrm>
          <a:ln>
            <a:noFill/>
          </a:ln>
        </p:spPr>
        <p:txBody>
          <a:bodyPr>
            <a:normAutofit/>
          </a:bodyPr>
          <a:lstStyle/>
          <a:p>
            <a:r>
              <a:rPr lang="en-US" sz="6000" spc="-1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2021 results in the Basin</a:t>
            </a:r>
            <a:endParaRPr lang="en-US" sz="6000" dirty="0">
              <a:solidFill>
                <a:schemeClr val="tx2"/>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24791" y="3328555"/>
            <a:ext cx="9074727" cy="2362200"/>
          </a:xfrm>
        </p:spPr>
        <p:txBody>
          <a:bodyPr>
            <a:normAutofit/>
          </a:bodyPr>
          <a:lstStyle/>
          <a:p>
            <a:pPr lvl="0">
              <a:lnSpc>
                <a:spcPct val="80000"/>
              </a:lnSpc>
              <a:spcBef>
                <a:spcPct val="20000"/>
              </a:spcBef>
              <a:buClr>
                <a:srgbClr val="A9A57C"/>
              </a:buClr>
            </a:pPr>
            <a:r>
              <a:rPr lang="en-US" sz="3200" dirty="0">
                <a:latin typeface="Arial" panose="020B0604020202020204" pitchFamily="34" charset="0"/>
                <a:cs typeface="Arial" panose="020B0604020202020204" pitchFamily="34" charset="0"/>
              </a:rPr>
              <a:t>Operable unit (OU) 3</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8946" y="3079102"/>
            <a:ext cx="4491791" cy="3291198"/>
          </a:xfrm>
          <a:prstGeom prst="rect">
            <a:avLst/>
          </a:prstGeom>
        </p:spPr>
      </p:pic>
    </p:spTree>
    <p:extLst>
      <p:ext uri="{BB962C8B-B14F-4D97-AF65-F5344CB8AC3E}">
        <p14:creationId xmlns:p14="http://schemas.microsoft.com/office/powerpoint/2010/main" val="309650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600075"/>
            <a:ext cx="11029951" cy="1190625"/>
          </a:xfrm>
          <a:ln w="38100">
            <a:noFill/>
          </a:ln>
        </p:spPr>
        <p:txBody>
          <a:bodyPr anchor="ctr">
            <a:noAutofit/>
          </a:bodyPr>
          <a:lstStyle/>
          <a:p>
            <a:r>
              <a:rPr lang="en-US" sz="3600" dirty="0">
                <a:solidFill>
                  <a:srgbClr val="CC9900"/>
                </a:solidFill>
                <a:latin typeface="Arial" charset="0"/>
              </a:rPr>
              <a:t>Basin Remedial Action Objectives</a:t>
            </a:r>
            <a:endParaRPr lang="en-US" sz="3600" dirty="0">
              <a:solidFill>
                <a:srgbClr val="CC9900"/>
              </a:solidFill>
            </a:endParaRPr>
          </a:p>
        </p:txBody>
      </p:sp>
      <p:sp>
        <p:nvSpPr>
          <p:cNvPr id="3" name="Content Placeholder 2"/>
          <p:cNvSpPr>
            <a:spLocks noGrp="1"/>
          </p:cNvSpPr>
          <p:nvPr>
            <p:ph idx="1"/>
          </p:nvPr>
        </p:nvSpPr>
        <p:spPr>
          <a:xfrm>
            <a:off x="522265" y="2257777"/>
            <a:ext cx="11147470" cy="3870307"/>
          </a:xfrm>
        </p:spPr>
        <p:style>
          <a:lnRef idx="0">
            <a:schemeClr val="accent2"/>
          </a:lnRef>
          <a:fillRef idx="3">
            <a:schemeClr val="accent2"/>
          </a:fillRef>
          <a:effectRef idx="3">
            <a:schemeClr val="accent2"/>
          </a:effectRef>
          <a:fontRef idx="minor">
            <a:schemeClr val="lt1"/>
          </a:fontRef>
        </p:style>
        <p:txBody>
          <a:bodyPr>
            <a:noAutofit/>
          </a:bodyPr>
          <a:lstStyle/>
          <a:p>
            <a:pPr>
              <a:lnSpc>
                <a:spcPct val="100000"/>
              </a:lnSpc>
              <a:spcBef>
                <a:spcPts val="600"/>
              </a:spcBef>
              <a:buClr>
                <a:schemeClr val="accent1"/>
              </a:buClr>
              <a:buFont typeface="Arial" panose="020B0604020202020204" pitchFamily="34" charset="0"/>
              <a:buChar char="•"/>
            </a:pPr>
            <a:r>
              <a:rPr lang="en-US" sz="2800" dirty="0">
                <a:solidFill>
                  <a:schemeClr val="tx2"/>
                </a:solidFill>
                <a:latin typeface="Arial" panose="020B0604020202020204" pitchFamily="34" charset="0"/>
                <a:cs typeface="Arial" panose="020B0604020202020204" pitchFamily="34" charset="0"/>
              </a:rPr>
              <a:t>Reduce exposures to soils with concentrations greater than: </a:t>
            </a:r>
          </a:p>
          <a:p>
            <a:pPr marL="621982" lvl="1" indent="-342900">
              <a:lnSpc>
                <a:spcPct val="100000"/>
              </a:lnSpc>
              <a:buClr>
                <a:schemeClr val="accent1"/>
              </a:buClr>
              <a:buFont typeface="Courier New" panose="02070309020205020404" pitchFamily="49" charset="0"/>
              <a:buChar char="o"/>
            </a:pPr>
            <a:r>
              <a:rPr lang="en-US" sz="2000" dirty="0">
                <a:solidFill>
                  <a:schemeClr val="tx2"/>
                </a:solidFill>
                <a:latin typeface="Arial" panose="020B0604020202020204" pitchFamily="34" charset="0"/>
                <a:cs typeface="Arial" panose="020B0604020202020204" pitchFamily="34" charset="0"/>
              </a:rPr>
              <a:t>Lead: ≥ 700 mg/kg</a:t>
            </a:r>
          </a:p>
          <a:p>
            <a:pPr marL="621982" lvl="1" indent="-342900">
              <a:lnSpc>
                <a:spcPct val="100000"/>
              </a:lnSpc>
              <a:buClr>
                <a:schemeClr val="accent1"/>
              </a:buClr>
              <a:buFont typeface="Courier New" panose="02070309020205020404" pitchFamily="49" charset="0"/>
              <a:buChar char="o"/>
            </a:pPr>
            <a:r>
              <a:rPr lang="en-US" sz="2000" dirty="0">
                <a:solidFill>
                  <a:schemeClr val="tx2"/>
                </a:solidFill>
                <a:latin typeface="Arial" panose="020B0604020202020204" pitchFamily="34" charset="0"/>
                <a:cs typeface="Arial" panose="020B0604020202020204" pitchFamily="34" charset="0"/>
              </a:rPr>
              <a:t>Arsenic: ≥ 100 mg/kg</a:t>
            </a:r>
          </a:p>
          <a:p>
            <a:pPr>
              <a:lnSpc>
                <a:spcPct val="100000"/>
              </a:lnSpc>
              <a:spcBef>
                <a:spcPts val="1800"/>
              </a:spcBef>
              <a:spcAft>
                <a:spcPts val="1200"/>
              </a:spcAft>
              <a:buClr>
                <a:schemeClr val="accent1"/>
              </a:buClr>
              <a:buFont typeface="Arial" panose="020B0604020202020204" pitchFamily="34" charset="0"/>
              <a:buChar char="•"/>
            </a:pPr>
            <a:r>
              <a:rPr lang="en-US" sz="2800" dirty="0">
                <a:solidFill>
                  <a:schemeClr val="tx2"/>
                </a:solidFill>
                <a:latin typeface="Arial" panose="020B0604020202020204" pitchFamily="34" charset="0"/>
                <a:cs typeface="Arial" panose="020B0604020202020204" pitchFamily="34" charset="0"/>
              </a:rPr>
              <a:t>Reduce exposures to lead in house dust </a:t>
            </a:r>
          </a:p>
          <a:p>
            <a:pPr>
              <a:lnSpc>
                <a:spcPct val="100000"/>
              </a:lnSpc>
              <a:spcBef>
                <a:spcPts val="600"/>
              </a:spcBef>
              <a:spcAft>
                <a:spcPts val="600"/>
              </a:spcAft>
              <a:buClr>
                <a:schemeClr val="accent1"/>
              </a:buClr>
              <a:buFont typeface="Arial" panose="020B0604020202020204" pitchFamily="34" charset="0"/>
              <a:buChar char="•"/>
            </a:pPr>
            <a:r>
              <a:rPr lang="en-US" sz="2800" dirty="0">
                <a:solidFill>
                  <a:schemeClr val="tx2"/>
                </a:solidFill>
                <a:latin typeface="Arial" panose="020B0604020202020204" pitchFamily="34" charset="0"/>
                <a:cs typeface="Arial" panose="020B0604020202020204" pitchFamily="34" charset="0"/>
              </a:rPr>
              <a:t>Cumulative exposures do not exceed USEPA’s health risk goals:</a:t>
            </a:r>
          </a:p>
          <a:p>
            <a:pPr marL="621982" lvl="1" indent="-342900">
              <a:lnSpc>
                <a:spcPct val="100000"/>
              </a:lnSpc>
              <a:buClr>
                <a:schemeClr val="accent1"/>
              </a:buClr>
              <a:buFont typeface="Courier New" panose="02070309020205020404" pitchFamily="49" charset="0"/>
              <a:buChar char="o"/>
            </a:pPr>
            <a:r>
              <a:rPr lang="en-US" sz="2000" b="1" dirty="0">
                <a:solidFill>
                  <a:schemeClr val="tx2"/>
                </a:solidFill>
                <a:latin typeface="Arial" panose="020B0604020202020204" pitchFamily="34" charset="0"/>
                <a:cs typeface="Arial" panose="020B0604020202020204" pitchFamily="34" charset="0"/>
              </a:rPr>
              <a:t>&lt;5% chance that a typical child at an individual residence does not exceed 10 </a:t>
            </a:r>
            <a:r>
              <a:rPr lang="en-US" sz="2000" b="1" dirty="0">
                <a:solidFill>
                  <a:schemeClr val="tx2"/>
                </a:solidFill>
                <a:latin typeface="Arial" panose="020B0604020202020204" pitchFamily="34" charset="0"/>
                <a:ea typeface="Batang" panose="02030600000101010101" pitchFamily="18" charset="-127"/>
                <a:cs typeface="Arial" panose="020B0604020202020204" pitchFamily="34" charset="0"/>
              </a:rPr>
              <a:t>µg/dL</a:t>
            </a:r>
          </a:p>
        </p:txBody>
      </p:sp>
    </p:spTree>
    <p:extLst>
      <p:ext uri="{BB962C8B-B14F-4D97-AF65-F5344CB8AC3E}">
        <p14:creationId xmlns:p14="http://schemas.microsoft.com/office/powerpoint/2010/main" val="212841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51" y="552450"/>
            <a:ext cx="10848974" cy="1200645"/>
          </a:xfrm>
        </p:spPr>
        <p:txBody>
          <a:bodyPr>
            <a:normAutofit/>
          </a:bodyPr>
          <a:lstStyle/>
          <a:p>
            <a:r>
              <a:rPr lang="en-US" sz="3600" dirty="0">
                <a:solidFill>
                  <a:srgbClr val="CC9900"/>
                </a:solidFill>
                <a:latin typeface="Arial" panose="020B0604020202020204" pitchFamily="34" charset="0"/>
                <a:cs typeface="Arial" panose="020B0604020202020204" pitchFamily="34" charset="0"/>
              </a:rPr>
              <a:t>Percent of Children with Blood Lead Levels ≥10 ug/dL, Box and Basin, 1988-2019*</a:t>
            </a:r>
          </a:p>
        </p:txBody>
      </p:sp>
      <p:pic>
        <p:nvPicPr>
          <p:cNvPr id="5" name="Picture 4">
            <a:extLst>
              <a:ext uri="{FF2B5EF4-FFF2-40B4-BE49-F238E27FC236}">
                <a16:creationId xmlns:a16="http://schemas.microsoft.com/office/drawing/2014/main" id="{3E091E91-E457-4017-9DC8-A5568A0A9D6D}"/>
              </a:ext>
            </a:extLst>
          </p:cNvPr>
          <p:cNvPicPr>
            <a:picLocks noChangeAspect="1"/>
          </p:cNvPicPr>
          <p:nvPr/>
        </p:nvPicPr>
        <p:blipFill>
          <a:blip r:embed="rId3"/>
          <a:stretch>
            <a:fillRect/>
          </a:stretch>
        </p:blipFill>
        <p:spPr>
          <a:xfrm>
            <a:off x="1582250" y="1753096"/>
            <a:ext cx="7133126" cy="5180426"/>
          </a:xfrm>
          <a:prstGeom prst="rect">
            <a:avLst/>
          </a:prstGeom>
        </p:spPr>
      </p:pic>
      <p:sp>
        <p:nvSpPr>
          <p:cNvPr id="4" name="TextBox 3"/>
          <p:cNvSpPr txBox="1"/>
          <p:nvPr/>
        </p:nvSpPr>
        <p:spPr>
          <a:xfrm>
            <a:off x="10518669" y="5854614"/>
            <a:ext cx="1208972"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*not enough samples in 2020 &amp; 2021</a:t>
            </a:r>
          </a:p>
        </p:txBody>
      </p:sp>
    </p:spTree>
    <p:extLst>
      <p:ext uri="{BB962C8B-B14F-4D97-AF65-F5344CB8AC3E}">
        <p14:creationId xmlns:p14="http://schemas.microsoft.com/office/powerpoint/2010/main" val="32245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628649"/>
            <a:ext cx="10776673" cy="1133475"/>
          </a:xfrm>
        </p:spPr>
        <p:txBody>
          <a:bodyPr anchor="ctr">
            <a:noAutofit/>
          </a:bodyPr>
          <a:lstStyle/>
          <a:p>
            <a:r>
              <a:rPr lang="en-US" sz="3600" dirty="0">
                <a:solidFill>
                  <a:srgbClr val="CC9900"/>
                </a:solidFill>
                <a:latin typeface="Arial" panose="020B0604020202020204" pitchFamily="34" charset="0"/>
                <a:cs typeface="Arial" panose="020B0604020202020204" pitchFamily="34" charset="0"/>
              </a:rPr>
              <a:t>Basin Blood Lead Levels by Year, 1996-2019*</a:t>
            </a:r>
          </a:p>
        </p:txBody>
      </p:sp>
      <p:pic>
        <p:nvPicPr>
          <p:cNvPr id="5" name="Picture 4">
            <a:extLst>
              <a:ext uri="{FF2B5EF4-FFF2-40B4-BE49-F238E27FC236}">
                <a16:creationId xmlns:a16="http://schemas.microsoft.com/office/drawing/2014/main" id="{0EB2DB03-7213-4721-93E4-3B131C9F3062}"/>
              </a:ext>
            </a:extLst>
          </p:cNvPr>
          <p:cNvPicPr>
            <a:picLocks noChangeAspect="1"/>
          </p:cNvPicPr>
          <p:nvPr/>
        </p:nvPicPr>
        <p:blipFill rotWithShape="1">
          <a:blip r:embed="rId2"/>
          <a:srcRect t="10417"/>
          <a:stretch/>
        </p:blipFill>
        <p:spPr>
          <a:xfrm>
            <a:off x="1579340" y="1822663"/>
            <a:ext cx="7871169" cy="5120933"/>
          </a:xfrm>
          <a:prstGeom prst="rect">
            <a:avLst/>
          </a:prstGeom>
        </p:spPr>
      </p:pic>
      <p:sp>
        <p:nvSpPr>
          <p:cNvPr id="4" name="TextBox 3"/>
          <p:cNvSpPr txBox="1"/>
          <p:nvPr/>
        </p:nvSpPr>
        <p:spPr>
          <a:xfrm>
            <a:off x="10518668" y="5854614"/>
            <a:ext cx="1208972" cy="738664"/>
          </a:xfrm>
          <a:prstGeom prst="rect">
            <a:avLst/>
          </a:prstGeom>
          <a:noFill/>
        </p:spPr>
        <p:txBody>
          <a:bodyPr wrap="square" rtlCol="0">
            <a:spAutoFit/>
          </a:bodyPr>
          <a:lstStyle/>
          <a:p>
            <a:r>
              <a:rPr lang="en-US" sz="1400" dirty="0"/>
              <a:t>*not enough samples in 2020 &amp; 2021</a:t>
            </a:r>
          </a:p>
        </p:txBody>
      </p:sp>
    </p:spTree>
    <p:extLst>
      <p:ext uri="{BB962C8B-B14F-4D97-AF65-F5344CB8AC3E}">
        <p14:creationId xmlns:p14="http://schemas.microsoft.com/office/powerpoint/2010/main" val="254492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6" y="742949"/>
            <a:ext cx="10240624" cy="972788"/>
          </a:xfrm>
        </p:spPr>
        <p:txBody>
          <a:bodyPr anchor="ctr">
            <a:noAutofit/>
          </a:bodyPr>
          <a:lstStyle/>
          <a:p>
            <a:r>
              <a:rPr lang="en-US" sz="3600" dirty="0">
                <a:solidFill>
                  <a:srgbClr val="CC9900"/>
                </a:solidFill>
                <a:latin typeface="Arial" panose="020B0604020202020204" pitchFamily="34" charset="0"/>
                <a:cs typeface="Arial" panose="020B0604020202020204" pitchFamily="34" charset="0"/>
              </a:rPr>
              <a:t>2021 Blood Lead Summary Statistics: </a:t>
            </a:r>
            <a:br>
              <a:rPr lang="en-US" sz="3600" dirty="0">
                <a:solidFill>
                  <a:srgbClr val="CC9900"/>
                </a:solidFill>
                <a:latin typeface="Arial" panose="020B0604020202020204" pitchFamily="34" charset="0"/>
                <a:cs typeface="Arial" panose="020B0604020202020204" pitchFamily="34" charset="0"/>
              </a:rPr>
            </a:br>
            <a:r>
              <a:rPr lang="en-US" sz="3600" dirty="0">
                <a:solidFill>
                  <a:srgbClr val="CC9900"/>
                </a:solidFill>
                <a:latin typeface="Arial" panose="020B0604020202020204" pitchFamily="34" charset="0"/>
                <a:cs typeface="Arial" panose="020B0604020202020204" pitchFamily="34" charset="0"/>
              </a:rPr>
              <a:t>Basin (age 6 months-6 years)</a:t>
            </a:r>
          </a:p>
        </p:txBody>
      </p:sp>
      <p:sp>
        <p:nvSpPr>
          <p:cNvPr id="7" name="Content Placeholder 2"/>
          <p:cNvSpPr txBox="1">
            <a:spLocks/>
          </p:cNvSpPr>
          <p:nvPr/>
        </p:nvSpPr>
        <p:spPr>
          <a:xfrm>
            <a:off x="914402" y="2057401"/>
            <a:ext cx="11029614" cy="4100396"/>
          </a:xfrm>
          <a:prstGeom prst="rect">
            <a:avLst/>
          </a:prstGeom>
        </p:spPr>
        <p:txBody>
          <a:bodyPr vert="horz" lIns="91440" tIns="45720" rIns="91440" bIns="45720" rtlCol="0" anchor="t" anchorCtr="0">
            <a:normAutofit fontScale="92500" lnSpcReduction="20000"/>
          </a:bodyPr>
          <a:lstStyle>
            <a:lvl1pPr marL="306004" indent="-306004" algn="l" defTabSz="457206" rtl="0" eaLnBrk="1" latinLnBrk="0" hangingPunct="1">
              <a:spcBef>
                <a:spcPct val="20000"/>
              </a:spcBef>
              <a:spcAft>
                <a:spcPts val="600"/>
              </a:spcAft>
              <a:buClr>
                <a:srgbClr val="BAD636"/>
              </a:buClr>
              <a:buSzPct val="92000"/>
              <a:buFont typeface="Wingdings 2" panose="05020102010507070707" pitchFamily="18" charset="2"/>
              <a:buChar char=""/>
              <a:defRPr sz="2400" kern="1200">
                <a:solidFill>
                  <a:schemeClr val="bg2">
                    <a:lumMod val="10000"/>
                  </a:schemeClr>
                </a:solidFill>
                <a:latin typeface="Calibri" panose="020F0502020204030204" pitchFamily="34" charset="0"/>
                <a:ea typeface="+mn-ea"/>
                <a:cs typeface="Arial" panose="020B0604020202020204" pitchFamily="34" charset="0"/>
              </a:defRPr>
            </a:lvl1pPr>
            <a:lvl2pPr marL="630008" indent="-306004" algn="l" defTabSz="457206" rtl="0" eaLnBrk="1" latinLnBrk="0" hangingPunct="1">
              <a:spcBef>
                <a:spcPct val="20000"/>
              </a:spcBef>
              <a:spcAft>
                <a:spcPts val="600"/>
              </a:spcAft>
              <a:buClr>
                <a:srgbClr val="BAD636"/>
              </a:buClr>
              <a:buSzPct val="92000"/>
              <a:buFont typeface="Wingdings 2" panose="05020102010507070707" pitchFamily="18" charset="2"/>
              <a:buChar char=""/>
              <a:defRPr sz="2000" kern="1200">
                <a:solidFill>
                  <a:schemeClr val="bg2">
                    <a:lumMod val="10000"/>
                  </a:schemeClr>
                </a:solidFill>
                <a:latin typeface="Calibri" panose="020F0502020204030204" pitchFamily="34" charset="0"/>
                <a:ea typeface="+mn-ea"/>
                <a:cs typeface="Arial" panose="020B0604020202020204" pitchFamily="34" charset="0"/>
              </a:defRPr>
            </a:lvl2pPr>
            <a:lvl3pPr marL="900011" indent="-270003" algn="l" defTabSz="457206" rtl="0" eaLnBrk="1" latinLnBrk="0" hangingPunct="1">
              <a:spcBef>
                <a:spcPct val="20000"/>
              </a:spcBef>
              <a:spcAft>
                <a:spcPts val="600"/>
              </a:spcAft>
              <a:buClr>
                <a:srgbClr val="BAD636"/>
              </a:buClr>
              <a:buSzPct val="92000"/>
              <a:buFont typeface="Wingdings 2" panose="05020102010507070707" pitchFamily="18" charset="2"/>
              <a:buChar char=""/>
              <a:defRPr sz="1800" kern="1200">
                <a:solidFill>
                  <a:schemeClr val="bg2">
                    <a:lumMod val="10000"/>
                  </a:schemeClr>
                </a:solidFill>
                <a:latin typeface="Calibri" panose="020F0502020204030204" pitchFamily="34" charset="0"/>
                <a:ea typeface="+mn-ea"/>
                <a:cs typeface="Arial" panose="020B0604020202020204" pitchFamily="34" charset="0"/>
              </a:defRPr>
            </a:lvl3pPr>
            <a:lvl4pPr marL="1242016" indent="-234003" algn="l" defTabSz="457206" rtl="0" eaLnBrk="1" latinLnBrk="0" hangingPunct="1">
              <a:spcBef>
                <a:spcPct val="20000"/>
              </a:spcBef>
              <a:spcAft>
                <a:spcPts val="600"/>
              </a:spcAft>
              <a:buClr>
                <a:srgbClr val="BAD636"/>
              </a:buClr>
              <a:buSzPct val="92000"/>
              <a:buFont typeface="Wingdings 2" panose="05020102010507070707" pitchFamily="18" charset="2"/>
              <a:buChar char=""/>
              <a:defRPr sz="1600" kern="1200">
                <a:solidFill>
                  <a:schemeClr val="bg2">
                    <a:lumMod val="10000"/>
                  </a:schemeClr>
                </a:solidFill>
                <a:latin typeface="Calibri" panose="020F0502020204030204" pitchFamily="34" charset="0"/>
                <a:ea typeface="+mn-ea"/>
                <a:cs typeface="Arial" panose="020B0604020202020204" pitchFamily="34" charset="0"/>
              </a:defRPr>
            </a:lvl4pPr>
            <a:lvl5pPr marL="1602020" indent="-234003" algn="l" defTabSz="457206" rtl="0" eaLnBrk="1" latinLnBrk="0" hangingPunct="1">
              <a:spcBef>
                <a:spcPct val="20000"/>
              </a:spcBef>
              <a:spcAft>
                <a:spcPts val="600"/>
              </a:spcAft>
              <a:buClr>
                <a:srgbClr val="BAD636"/>
              </a:buClr>
              <a:buSzPct val="92000"/>
              <a:buFont typeface="Wingdings 2" panose="05020102010507070707" pitchFamily="18" charset="2"/>
              <a:buChar char=""/>
              <a:defRPr sz="1600" kern="1200">
                <a:solidFill>
                  <a:schemeClr val="bg2">
                    <a:lumMod val="10000"/>
                  </a:schemeClr>
                </a:solidFill>
                <a:latin typeface="Calibri" panose="020F0502020204030204" pitchFamily="34" charset="0"/>
                <a:ea typeface="+mn-ea"/>
                <a:cs typeface="Arial" panose="020B0604020202020204" pitchFamily="34" charset="0"/>
              </a:defRPr>
            </a:lvl5pPr>
            <a:lvl6pPr marL="1900024" indent="-228603" algn="l" defTabSz="457206"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28" indent="-228603" algn="l" defTabSz="457206"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31" indent="-228603" algn="l" defTabSz="457206"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35" indent="-228603" algn="l" defTabSz="457206"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Total Number of Children (N)			19</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Minimum (</a:t>
            </a:r>
            <a:r>
              <a:rPr kumimoji="0" lang="el-GR"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μ</a:t>
            </a: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g/dL)			  			&lt;1</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Maximum (</a:t>
            </a:r>
            <a:r>
              <a:rPr kumimoji="0" lang="el-GR"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μ</a:t>
            </a: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g/dL) 		              		7</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2200" b="1"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Average (</a:t>
            </a:r>
            <a:r>
              <a:rPr kumimoji="0" lang="el-GR" sz="2200" b="1"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μ</a:t>
            </a:r>
            <a:r>
              <a:rPr kumimoji="0" lang="en-US" sz="2200" b="1"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g/dL) 			  			1.9</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Standard Deviation			  			1.9</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2200" b="1"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Geometric Mean (</a:t>
            </a:r>
            <a:r>
              <a:rPr kumimoji="0" lang="el-GR" sz="2200" b="1"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μ</a:t>
            </a:r>
            <a:r>
              <a:rPr kumimoji="0" lang="en-US" sz="2200" b="1"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g/dL) 				1.5</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Geometric Standard Deviation			2.0</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Number / Percent Below Detection</a:t>
            </a:r>
            <a:r>
              <a:rPr kumimoji="0" lang="en-US" sz="2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a:t>
            </a: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6 (32%)</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a:t>
            </a:r>
            <a:r>
              <a:rPr kumimoji="0" lang="en-US" sz="2200" b="1"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Number       Percentage</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Children’s blood lead </a:t>
            </a:r>
            <a:r>
              <a:rPr kumimoji="0" lang="en-US" sz="2200" b="0" i="0" u="sng" strike="noStrike" kern="1200" cap="none" spc="0" normalizeH="0" baseline="0" noProof="0" dirty="0">
                <a:ln>
                  <a:noFill/>
                </a:ln>
                <a:solidFill>
                  <a:srgbClr val="000000"/>
                </a:solidFill>
                <a:effectLst/>
                <a:uLnTx/>
                <a:uFillTx/>
                <a:latin typeface="Arial" charset="0"/>
                <a:ea typeface="+mn-ea"/>
                <a:cs typeface="Arial" panose="020B0604020202020204" pitchFamily="34" charset="0"/>
                <a:sym typeface="UniversalMath1 BT"/>
              </a:rPr>
              <a:t>&gt;</a:t>
            </a: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3.5  </a:t>
            </a:r>
            <a:r>
              <a:rPr kumimoji="0" lang="el-GR"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μ</a:t>
            </a: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g/dL	   	3	              16%</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Children’s blood lead </a:t>
            </a:r>
            <a:r>
              <a:rPr kumimoji="0" lang="en-US" sz="2200" b="0" i="0" u="sng" strike="noStrike" kern="1200" cap="none" spc="0" normalizeH="0" baseline="0" noProof="0" dirty="0">
                <a:ln>
                  <a:noFill/>
                </a:ln>
                <a:solidFill>
                  <a:srgbClr val="000000"/>
                </a:solidFill>
                <a:effectLst/>
                <a:uLnTx/>
                <a:uFillTx/>
                <a:latin typeface="Arial" charset="0"/>
                <a:ea typeface="+mn-ea"/>
                <a:cs typeface="Arial" panose="020B0604020202020204" pitchFamily="34" charset="0"/>
                <a:sym typeface="UniversalMath1 BT"/>
              </a:rPr>
              <a:t>&gt;</a:t>
            </a: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5  </a:t>
            </a:r>
            <a:r>
              <a:rPr kumimoji="0" lang="el-GR"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μ</a:t>
            </a: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g/dL	   		3	              16%</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Children’s blood lead </a:t>
            </a:r>
            <a:r>
              <a:rPr kumimoji="0" lang="en-US" sz="2200" b="0" i="0" u="sng" strike="noStrike" kern="1200" cap="none" spc="0" normalizeH="0" baseline="0" noProof="0" dirty="0">
                <a:ln>
                  <a:noFill/>
                </a:ln>
                <a:solidFill>
                  <a:srgbClr val="000000"/>
                </a:solidFill>
                <a:effectLst/>
                <a:uLnTx/>
                <a:uFillTx/>
                <a:latin typeface="Arial" charset="0"/>
                <a:ea typeface="+mn-ea"/>
                <a:cs typeface="Arial" panose="020B0604020202020204" pitchFamily="34" charset="0"/>
                <a:sym typeface="UniversalMath1 BT"/>
              </a:rPr>
              <a:t>&gt;</a:t>
            </a: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10 </a:t>
            </a:r>
            <a:r>
              <a:rPr kumimoji="0" lang="el-GR"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μ</a:t>
            </a: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g/dL	   		0	               0%</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Children’s blood lead </a:t>
            </a:r>
            <a:r>
              <a:rPr kumimoji="0" lang="en-US" sz="2200" b="0" i="0" u="sng" strike="noStrike" kern="1200" cap="none" spc="0" normalizeH="0" baseline="0" noProof="0" dirty="0">
                <a:ln>
                  <a:noFill/>
                </a:ln>
                <a:solidFill>
                  <a:srgbClr val="000000"/>
                </a:solidFill>
                <a:effectLst/>
                <a:uLnTx/>
                <a:uFillTx/>
                <a:latin typeface="Arial" charset="0"/>
                <a:ea typeface="+mn-ea"/>
                <a:cs typeface="Arial" panose="020B0604020202020204" pitchFamily="34" charset="0"/>
                <a:sym typeface="UniversalMath1 BT"/>
              </a:rPr>
              <a:t>&gt;</a:t>
            </a: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15 </a:t>
            </a:r>
            <a:r>
              <a:rPr kumimoji="0" lang="el-GR"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μ</a:t>
            </a: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g/dL	   		0		  	  0%</a:t>
            </a:r>
          </a:p>
          <a:p>
            <a:pPr marL="306004" marR="0" lvl="0" indent="-306004" algn="l" defTabSz="457206" rtl="0" eaLnBrk="1" fontAlgn="auto" latinLnBrk="0" hangingPunct="1">
              <a:lnSpc>
                <a:spcPct val="100000"/>
              </a:lnSpc>
              <a:spcBef>
                <a:spcPct val="20000"/>
              </a:spcBef>
              <a:spcAft>
                <a:spcPts val="600"/>
              </a:spcAft>
              <a:buClr>
                <a:srgbClr val="BAD636"/>
              </a:buClr>
              <a:buSzPct val="92000"/>
              <a:buFont typeface="Wingdings 2" panose="05020102010507070707" pitchFamily="18" charset="2"/>
              <a:buChar char=""/>
              <a:tabLst/>
              <a:defRPr/>
            </a:pPr>
            <a:endParaRPr kumimoji="0" lang="en-US" sz="2400" b="0" i="0" u="none" strike="noStrike" kern="1200" cap="none" spc="0" normalizeH="0" baseline="0" noProof="0" dirty="0">
              <a:ln>
                <a:noFill/>
              </a:ln>
              <a:solidFill>
                <a:srgbClr val="EBEBEB">
                  <a:lumMod val="10000"/>
                </a:srgbClr>
              </a:solidFill>
              <a:effectLst/>
              <a:uLnTx/>
              <a:uFillTx/>
              <a:latin typeface="Calibri" panose="020F050202020403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AE1CAA0D-EB0A-4F76-A001-41490309343F}"/>
              </a:ext>
            </a:extLst>
          </p:cNvPr>
          <p:cNvSpPr txBox="1"/>
          <p:nvPr/>
        </p:nvSpPr>
        <p:spPr>
          <a:xfrm>
            <a:off x="815152" y="6356345"/>
            <a:ext cx="11072048" cy="286232"/>
          </a:xfrm>
          <a:prstGeom prst="rect">
            <a:avLst/>
          </a:prstGeom>
          <a:noFill/>
        </p:spPr>
        <p:txBody>
          <a:bodyPr wrap="square" rtlCol="0">
            <a:spAutoFit/>
          </a:bodyPr>
          <a:lstStyle/>
          <a:p>
            <a:pPr>
              <a:lnSpc>
                <a:spcPct val="90000"/>
              </a:lnSpc>
            </a:pPr>
            <a:r>
              <a:rPr lang="en-US" sz="1400" dirty="0">
                <a:latin typeface="Arial"/>
              </a:rPr>
              <a:t>Note: Venous blood sample results only. An additional 25 children had capillary test results, 24 of which were below detection (&lt;3.3 ug/dL). </a:t>
            </a:r>
          </a:p>
        </p:txBody>
      </p:sp>
    </p:spTree>
    <p:extLst>
      <p:ext uri="{BB962C8B-B14F-4D97-AF65-F5344CB8AC3E}">
        <p14:creationId xmlns:p14="http://schemas.microsoft.com/office/powerpoint/2010/main" val="303505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628650"/>
            <a:ext cx="11029615" cy="1171575"/>
          </a:xfrm>
        </p:spPr>
        <p:txBody>
          <a:bodyPr anchor="ctr">
            <a:noAutofit/>
          </a:bodyPr>
          <a:lstStyle/>
          <a:p>
            <a:r>
              <a:rPr lang="en-US" sz="3600" dirty="0">
                <a:solidFill>
                  <a:srgbClr val="CC9900"/>
                </a:solidFill>
                <a:latin typeface="Arial" panose="020B0604020202020204" pitchFamily="34" charset="0"/>
                <a:cs typeface="Arial" panose="020B0604020202020204" pitchFamily="34" charset="0"/>
              </a:rPr>
              <a:t>2021 Blood Lead Summary Statistics: </a:t>
            </a:r>
            <a:br>
              <a:rPr lang="en-US" sz="3600" dirty="0">
                <a:solidFill>
                  <a:srgbClr val="CC9900"/>
                </a:solidFill>
                <a:latin typeface="Arial" panose="020B0604020202020204" pitchFamily="34" charset="0"/>
                <a:cs typeface="Arial" panose="020B0604020202020204" pitchFamily="34" charset="0"/>
              </a:rPr>
            </a:br>
            <a:r>
              <a:rPr lang="en-US" sz="3600" dirty="0">
                <a:solidFill>
                  <a:srgbClr val="CC9900"/>
                </a:solidFill>
                <a:latin typeface="Arial" panose="020B0604020202020204" pitchFamily="34" charset="0"/>
                <a:cs typeface="Arial" panose="020B0604020202020204" pitchFamily="34" charset="0"/>
              </a:rPr>
              <a:t>Basin (other non-eligible participants*)</a:t>
            </a:r>
          </a:p>
        </p:txBody>
      </p:sp>
      <p:sp>
        <p:nvSpPr>
          <p:cNvPr id="7" name="Content Placeholder 2"/>
          <p:cNvSpPr txBox="1">
            <a:spLocks/>
          </p:cNvSpPr>
          <p:nvPr/>
        </p:nvSpPr>
        <p:spPr>
          <a:xfrm>
            <a:off x="840759" y="1971484"/>
            <a:ext cx="10956289" cy="4800599"/>
          </a:xfrm>
          <a:prstGeom prst="rect">
            <a:avLst/>
          </a:prstGeom>
        </p:spPr>
        <p:txBody>
          <a:bodyPr vert="horz" lIns="91440" tIns="45720" rIns="91440" bIns="45720" rtlCol="0" anchor="t" anchorCtr="0">
            <a:normAutofit fontScale="92500" lnSpcReduction="20000"/>
          </a:bodyPr>
          <a:lstStyle>
            <a:lvl1pPr marL="306004" indent="-306004" algn="l" defTabSz="457206" rtl="0" eaLnBrk="1" latinLnBrk="0" hangingPunct="1">
              <a:spcBef>
                <a:spcPct val="20000"/>
              </a:spcBef>
              <a:spcAft>
                <a:spcPts val="600"/>
              </a:spcAft>
              <a:buClr>
                <a:srgbClr val="BAD636"/>
              </a:buClr>
              <a:buSzPct val="92000"/>
              <a:buFont typeface="Wingdings 2" panose="05020102010507070707" pitchFamily="18" charset="2"/>
              <a:buChar char=""/>
              <a:defRPr sz="2400" kern="1200">
                <a:solidFill>
                  <a:schemeClr val="bg2">
                    <a:lumMod val="10000"/>
                  </a:schemeClr>
                </a:solidFill>
                <a:latin typeface="Calibri" panose="020F0502020204030204" pitchFamily="34" charset="0"/>
                <a:ea typeface="+mn-ea"/>
                <a:cs typeface="Arial" panose="020B0604020202020204" pitchFamily="34" charset="0"/>
              </a:defRPr>
            </a:lvl1pPr>
            <a:lvl2pPr marL="630008" indent="-306004" algn="l" defTabSz="457206" rtl="0" eaLnBrk="1" latinLnBrk="0" hangingPunct="1">
              <a:spcBef>
                <a:spcPct val="20000"/>
              </a:spcBef>
              <a:spcAft>
                <a:spcPts val="600"/>
              </a:spcAft>
              <a:buClr>
                <a:srgbClr val="BAD636"/>
              </a:buClr>
              <a:buSzPct val="92000"/>
              <a:buFont typeface="Wingdings 2" panose="05020102010507070707" pitchFamily="18" charset="2"/>
              <a:buChar char=""/>
              <a:defRPr sz="2000" kern="1200">
                <a:solidFill>
                  <a:schemeClr val="bg2">
                    <a:lumMod val="10000"/>
                  </a:schemeClr>
                </a:solidFill>
                <a:latin typeface="Calibri" panose="020F0502020204030204" pitchFamily="34" charset="0"/>
                <a:ea typeface="+mn-ea"/>
                <a:cs typeface="Arial" panose="020B0604020202020204" pitchFamily="34" charset="0"/>
              </a:defRPr>
            </a:lvl2pPr>
            <a:lvl3pPr marL="900011" indent="-270003" algn="l" defTabSz="457206" rtl="0" eaLnBrk="1" latinLnBrk="0" hangingPunct="1">
              <a:spcBef>
                <a:spcPct val="20000"/>
              </a:spcBef>
              <a:spcAft>
                <a:spcPts val="600"/>
              </a:spcAft>
              <a:buClr>
                <a:srgbClr val="BAD636"/>
              </a:buClr>
              <a:buSzPct val="92000"/>
              <a:buFont typeface="Wingdings 2" panose="05020102010507070707" pitchFamily="18" charset="2"/>
              <a:buChar char=""/>
              <a:defRPr sz="1800" kern="1200">
                <a:solidFill>
                  <a:schemeClr val="bg2">
                    <a:lumMod val="10000"/>
                  </a:schemeClr>
                </a:solidFill>
                <a:latin typeface="Calibri" panose="020F0502020204030204" pitchFamily="34" charset="0"/>
                <a:ea typeface="+mn-ea"/>
                <a:cs typeface="Arial" panose="020B0604020202020204" pitchFamily="34" charset="0"/>
              </a:defRPr>
            </a:lvl3pPr>
            <a:lvl4pPr marL="1242016" indent="-234003" algn="l" defTabSz="457206" rtl="0" eaLnBrk="1" latinLnBrk="0" hangingPunct="1">
              <a:spcBef>
                <a:spcPct val="20000"/>
              </a:spcBef>
              <a:spcAft>
                <a:spcPts val="600"/>
              </a:spcAft>
              <a:buClr>
                <a:srgbClr val="BAD636"/>
              </a:buClr>
              <a:buSzPct val="92000"/>
              <a:buFont typeface="Wingdings 2" panose="05020102010507070707" pitchFamily="18" charset="2"/>
              <a:buChar char=""/>
              <a:defRPr sz="1600" kern="1200">
                <a:solidFill>
                  <a:schemeClr val="bg2">
                    <a:lumMod val="10000"/>
                  </a:schemeClr>
                </a:solidFill>
                <a:latin typeface="Calibri" panose="020F0502020204030204" pitchFamily="34" charset="0"/>
                <a:ea typeface="+mn-ea"/>
                <a:cs typeface="Arial" panose="020B0604020202020204" pitchFamily="34" charset="0"/>
              </a:defRPr>
            </a:lvl4pPr>
            <a:lvl5pPr marL="1602020" indent="-234003" algn="l" defTabSz="457206" rtl="0" eaLnBrk="1" latinLnBrk="0" hangingPunct="1">
              <a:spcBef>
                <a:spcPct val="20000"/>
              </a:spcBef>
              <a:spcAft>
                <a:spcPts val="600"/>
              </a:spcAft>
              <a:buClr>
                <a:srgbClr val="BAD636"/>
              </a:buClr>
              <a:buSzPct val="92000"/>
              <a:buFont typeface="Wingdings 2" panose="05020102010507070707" pitchFamily="18" charset="2"/>
              <a:buChar char=""/>
              <a:defRPr sz="1600" kern="1200">
                <a:solidFill>
                  <a:schemeClr val="bg2">
                    <a:lumMod val="10000"/>
                  </a:schemeClr>
                </a:solidFill>
                <a:latin typeface="Calibri" panose="020F0502020204030204" pitchFamily="34" charset="0"/>
                <a:ea typeface="+mn-ea"/>
                <a:cs typeface="Arial" panose="020B0604020202020204" pitchFamily="34" charset="0"/>
              </a:defRPr>
            </a:lvl5pPr>
            <a:lvl6pPr marL="1900024" indent="-228603" algn="l" defTabSz="457206"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28" indent="-228603" algn="l" defTabSz="457206"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31" indent="-228603" algn="l" defTabSz="457206"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35" indent="-228603" algn="l" defTabSz="457206"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20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Total Number of Participants </a:t>
            </a: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(N)		   	8</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Minimum (</a:t>
            </a:r>
            <a:r>
              <a:rPr kumimoji="0" lang="el-GR"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μ</a:t>
            </a: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g/dL)			  			&lt;1</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Maximum (</a:t>
            </a:r>
            <a:r>
              <a:rPr kumimoji="0" lang="el-GR"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μ</a:t>
            </a: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g/dL) 		       			12</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Average (</a:t>
            </a:r>
            <a:r>
              <a:rPr kumimoji="0" lang="el-GR"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μ</a:t>
            </a: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g/dL) 			 			2.4</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Standard Deviation						3.9</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Geometric Mean (</a:t>
            </a:r>
            <a:r>
              <a:rPr kumimoji="0" lang="el-GR"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μ</a:t>
            </a: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g/dL) 	  			1.4</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Geometric Standard Deviation			2.4</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Number / Percent Below Detection 		5 (50%)</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a:t>
            </a:r>
            <a:r>
              <a:rPr kumimoji="0" lang="en-US" sz="2200" b="1"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Number       Percentage</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Blood lead </a:t>
            </a:r>
            <a:r>
              <a:rPr kumimoji="0" lang="en-US" sz="2200" b="0" i="0" u="sng" strike="noStrike" kern="1200" cap="none" spc="0" normalizeH="0" baseline="0" noProof="0" dirty="0">
                <a:ln>
                  <a:noFill/>
                </a:ln>
                <a:solidFill>
                  <a:srgbClr val="000000"/>
                </a:solidFill>
                <a:effectLst/>
                <a:uLnTx/>
                <a:uFillTx/>
                <a:latin typeface="Arial" charset="0"/>
                <a:ea typeface="+mn-ea"/>
                <a:cs typeface="Arial" panose="020B0604020202020204" pitchFamily="34" charset="0"/>
                <a:sym typeface="UniversalMath1 BT"/>
              </a:rPr>
              <a:t>&gt;</a:t>
            </a: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3.5  </a:t>
            </a:r>
            <a:r>
              <a:rPr kumimoji="0" lang="el-GR"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μ</a:t>
            </a: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g/dL 		1	             13%</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Blood lead </a:t>
            </a:r>
            <a:r>
              <a:rPr kumimoji="0" lang="en-US" sz="2200" b="0" i="0" u="sng" strike="noStrike" kern="1200" cap="none" spc="0" normalizeH="0" baseline="0" noProof="0" dirty="0">
                <a:ln>
                  <a:noFill/>
                </a:ln>
                <a:solidFill>
                  <a:srgbClr val="000000"/>
                </a:solidFill>
                <a:effectLst/>
                <a:uLnTx/>
                <a:uFillTx/>
                <a:latin typeface="Arial" charset="0"/>
                <a:ea typeface="+mn-ea"/>
                <a:cs typeface="Arial" panose="020B0604020202020204" pitchFamily="34" charset="0"/>
                <a:sym typeface="UniversalMath1 BT"/>
              </a:rPr>
              <a:t>&gt;</a:t>
            </a: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5  </a:t>
            </a:r>
            <a:r>
              <a:rPr kumimoji="0" lang="el-GR"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μ</a:t>
            </a: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g/dL 	   		1	             13%</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Blood lead </a:t>
            </a:r>
            <a:r>
              <a:rPr kumimoji="0" lang="en-US" sz="2200" b="0" i="0" u="sng" strike="noStrike" kern="1200" cap="none" spc="0" normalizeH="0" baseline="0" noProof="0" dirty="0">
                <a:ln>
                  <a:noFill/>
                </a:ln>
                <a:solidFill>
                  <a:srgbClr val="000000"/>
                </a:solidFill>
                <a:effectLst/>
                <a:uLnTx/>
                <a:uFillTx/>
                <a:latin typeface="Arial" charset="0"/>
                <a:ea typeface="+mn-ea"/>
                <a:cs typeface="Arial" panose="020B0604020202020204" pitchFamily="34" charset="0"/>
                <a:sym typeface="UniversalMath1 BT"/>
              </a:rPr>
              <a:t>&gt;</a:t>
            </a: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10 </a:t>
            </a:r>
            <a:r>
              <a:rPr kumimoji="0" lang="el-GR"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μ</a:t>
            </a: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g/dL 	   		1	             13%</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Blood lead </a:t>
            </a:r>
            <a:r>
              <a:rPr kumimoji="0" lang="en-US" sz="2200" b="0" i="0" u="sng" strike="noStrike" kern="1200" cap="none" spc="0" normalizeH="0" baseline="0" noProof="0" dirty="0">
                <a:ln>
                  <a:noFill/>
                </a:ln>
                <a:solidFill>
                  <a:srgbClr val="000000"/>
                </a:solidFill>
                <a:effectLst/>
                <a:uLnTx/>
                <a:uFillTx/>
                <a:latin typeface="Arial" charset="0"/>
                <a:ea typeface="+mn-ea"/>
                <a:cs typeface="Arial" panose="020B0604020202020204" pitchFamily="34" charset="0"/>
                <a:sym typeface="UniversalMath1 BT"/>
              </a:rPr>
              <a:t>&gt;</a:t>
            </a: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 15 </a:t>
            </a:r>
            <a:r>
              <a:rPr kumimoji="0" lang="el-GR"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μ</a:t>
            </a:r>
            <a:r>
              <a:rPr kumimoji="0" lang="en-US" sz="2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rPr>
              <a:t>g/dL 	   		0		 	0%</a:t>
            </a: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endParaRPr kumimoji="0" lang="en-US" sz="20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a:p>
            <a:pPr marL="0" marR="0" lvl="0" indent="0" algn="l" defTabSz="457206" rtl="0" eaLnBrk="0" fontAlgn="base" latinLnBrk="0" hangingPunct="0">
              <a:lnSpc>
                <a:spcPct val="110000"/>
              </a:lnSpc>
              <a:spcBef>
                <a:spcPct val="0"/>
              </a:spcBef>
              <a:spcAft>
                <a:spcPct val="0"/>
              </a:spcAft>
              <a:buClr>
                <a:srgbClr val="BAD636"/>
              </a:buClr>
              <a:buSzPct val="92000"/>
              <a:buFont typeface="Wingdings 2" panose="05020102010507070707" pitchFamily="18" charset="2"/>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*7-64 years or outside ICP boundary; PHD did not have any record of pre-natal screenings during 2021 event. </a:t>
            </a:r>
            <a:r>
              <a:rPr kumimoji="0" lang="en-US" sz="1400" b="0" i="0" u="none" strike="noStrike" kern="1200" cap="none" spc="0" normalizeH="0" baseline="0" noProof="0" dirty="0">
                <a:ln>
                  <a:noFill/>
                </a:ln>
                <a:solidFill>
                  <a:schemeClr val="tx1"/>
                </a:solidFill>
                <a:effectLst/>
                <a:uLnTx/>
                <a:uFillTx/>
                <a:latin typeface="Arial"/>
                <a:ea typeface="+mn-ea"/>
                <a:cs typeface="Arial" panose="020B0604020202020204" pitchFamily="34" charset="0"/>
              </a:rPr>
              <a:t>Venous blood sample results only. An additional 13 participants had capillary test results, all of which were below detection (&lt;3.3 ug/dL). </a:t>
            </a:r>
            <a:endParaRPr kumimoji="0" lang="en-US" sz="1400" b="1" i="0" u="none" strike="noStrike" kern="1200" cap="none" spc="0" normalizeH="0" baseline="0" noProof="0" dirty="0">
              <a:ln>
                <a:noFill/>
              </a:ln>
              <a:solidFill>
                <a:schemeClr val="tx1"/>
              </a:solidFill>
              <a:effectLst/>
              <a:uLnTx/>
              <a:uFillTx/>
              <a:latin typeface="Arial" charset="0"/>
              <a:ea typeface="+mn-ea"/>
              <a:cs typeface="Arial" panose="020B0604020202020204" pitchFamily="34" charset="0"/>
            </a:endParaRPr>
          </a:p>
          <a:p>
            <a:pPr marL="0" marR="0" lvl="0" indent="0" algn="l" defTabSz="457206" rtl="0" eaLnBrk="1" fontAlgn="auto" latinLnBrk="0" hangingPunct="1">
              <a:lnSpc>
                <a:spcPct val="100000"/>
              </a:lnSpc>
              <a:spcBef>
                <a:spcPct val="20000"/>
              </a:spcBef>
              <a:spcAft>
                <a:spcPts val="600"/>
              </a:spcAft>
              <a:buClr>
                <a:srgbClr val="BAD636"/>
              </a:buClr>
              <a:buSzPct val="92000"/>
              <a:buFont typeface="Wingdings 2" panose="05020102010507070707" pitchFamily="18" charset="2"/>
              <a:buNone/>
              <a:tabLst/>
              <a:defRPr/>
            </a:pPr>
            <a:endParaRPr kumimoji="0" lang="en-US" sz="2400" b="0" i="0" u="none" strike="noStrike" kern="1200" cap="none" spc="0" normalizeH="0" baseline="0" noProof="0" dirty="0">
              <a:ln>
                <a:noFill/>
              </a:ln>
              <a:solidFill>
                <a:srgbClr val="EBEBEB">
                  <a:lumMod val="10000"/>
                </a:srgbClr>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36970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D31E-D9BB-4AA3-BA34-E613519C3849}"/>
              </a:ext>
            </a:extLst>
          </p:cNvPr>
          <p:cNvSpPr>
            <a:spLocks noGrp="1"/>
          </p:cNvSpPr>
          <p:nvPr>
            <p:ph type="title"/>
          </p:nvPr>
        </p:nvSpPr>
        <p:spPr/>
        <p:txBody>
          <a:bodyPr anchor="ctr">
            <a:normAutofit/>
          </a:bodyPr>
          <a:lstStyle/>
          <a:p>
            <a:r>
              <a:rPr lang="en-US" sz="3600" dirty="0">
                <a:solidFill>
                  <a:srgbClr val="CC9900"/>
                </a:solidFill>
                <a:latin typeface="Arial" panose="020B0604020202020204" pitchFamily="34" charset="0"/>
                <a:cs typeface="Arial" panose="020B0604020202020204" pitchFamily="34" charset="0"/>
              </a:rPr>
              <a:t>2021 Follow-ups Conducted (Box &amp; basin)</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0737" b="17894"/>
          <a:stretch/>
        </p:blipFill>
        <p:spPr>
          <a:xfrm>
            <a:off x="7812504" y="1876926"/>
            <a:ext cx="3882190" cy="2678161"/>
          </a:xfrm>
          <a:prstGeom prst="rect">
            <a:avLst/>
          </a:prstGeom>
        </p:spPr>
      </p:pic>
      <p:sp>
        <p:nvSpPr>
          <p:cNvPr id="3" name="Content Placeholder 2">
            <a:extLst>
              <a:ext uri="{FF2B5EF4-FFF2-40B4-BE49-F238E27FC236}">
                <a16:creationId xmlns:a16="http://schemas.microsoft.com/office/drawing/2014/main" id="{E8581848-4CFE-4A44-A1AC-8AAF70CFFDE9}"/>
              </a:ext>
            </a:extLst>
          </p:cNvPr>
          <p:cNvSpPr>
            <a:spLocks noGrp="1"/>
          </p:cNvSpPr>
          <p:nvPr>
            <p:ph idx="1"/>
          </p:nvPr>
        </p:nvSpPr>
        <p:spPr>
          <a:xfrm>
            <a:off x="581192" y="1876926"/>
            <a:ext cx="11029615" cy="4716379"/>
          </a:xfrm>
        </p:spPr>
        <p:txBody>
          <a:bodyPr>
            <a:normAutofit fontScale="92500" lnSpcReduction="10000"/>
          </a:bodyPr>
          <a:lstStyle/>
          <a:p>
            <a:pPr marL="2743200">
              <a:buFont typeface="Arial" panose="020B0604020202020204" pitchFamily="34" charset="0"/>
              <a:buChar char="•"/>
            </a:pPr>
            <a:r>
              <a:rPr lang="en-US" sz="2000" b="1" dirty="0">
                <a:solidFill>
                  <a:schemeClr val="accent1"/>
                </a:solidFill>
                <a:latin typeface="Arial" panose="020B0604020202020204" pitchFamily="34" charset="0"/>
                <a:cs typeface="Arial" panose="020B0604020202020204" pitchFamily="34" charset="0"/>
              </a:rPr>
              <a:t>In-home follow ups: 2</a:t>
            </a:r>
          </a:p>
          <a:p>
            <a:pPr marL="2743200">
              <a:buFont typeface="Arial" panose="020B0604020202020204" pitchFamily="34" charset="0"/>
              <a:buChar char="•"/>
            </a:pPr>
            <a:r>
              <a:rPr lang="en-US" sz="2000" b="1" dirty="0">
                <a:solidFill>
                  <a:schemeClr val="accent1"/>
                </a:solidFill>
                <a:latin typeface="Arial" panose="020B0604020202020204" pitchFamily="34" charset="0"/>
                <a:cs typeface="Arial" panose="020B0604020202020204" pitchFamily="34" charset="0"/>
              </a:rPr>
              <a:t>Phone consultations: 3</a:t>
            </a:r>
          </a:p>
          <a:p>
            <a:pPr marL="2743200">
              <a:buFont typeface="Arial" panose="020B0604020202020204" pitchFamily="34" charset="0"/>
              <a:buChar char="•"/>
            </a:pPr>
            <a:r>
              <a:rPr lang="en-US" sz="2000" b="1" dirty="0">
                <a:solidFill>
                  <a:schemeClr val="accent1"/>
                </a:solidFill>
                <a:latin typeface="Arial" panose="020B0604020202020204" pitchFamily="34" charset="0"/>
                <a:cs typeface="Arial" panose="020B0604020202020204" pitchFamily="34" charset="0"/>
              </a:rPr>
              <a:t>Unable to contact: 1</a:t>
            </a:r>
          </a:p>
          <a:p>
            <a:pPr marL="0" indent="0">
              <a:buNone/>
            </a:pPr>
            <a:r>
              <a:rPr lang="en-US" sz="2000" u="sng" dirty="0">
                <a:solidFill>
                  <a:schemeClr val="accent1"/>
                </a:solidFill>
                <a:latin typeface="Arial" panose="020B0604020202020204" pitchFamily="34" charset="0"/>
                <a:cs typeface="Arial" panose="020B0604020202020204" pitchFamily="34" charset="0"/>
              </a:rPr>
              <a:t>Identified sources: </a:t>
            </a:r>
          </a:p>
          <a:p>
            <a:pPr lvl="1">
              <a:buFont typeface="Wingdings" panose="05000000000000000000" pitchFamily="2" charset="2"/>
              <a:buChar char="§"/>
            </a:pPr>
            <a:r>
              <a:rPr lang="en-US" sz="2000" dirty="0">
                <a:solidFill>
                  <a:schemeClr val="accent1"/>
                </a:solidFill>
                <a:latin typeface="Arial" panose="020B0604020202020204" pitchFamily="34" charset="0"/>
                <a:cs typeface="Arial" panose="020B0604020202020204" pitchFamily="34" charset="0"/>
              </a:rPr>
              <a:t>Disturbed barriers</a:t>
            </a:r>
          </a:p>
          <a:p>
            <a:pPr lvl="2">
              <a:buFont typeface="Arial" panose="020B0604020202020204" pitchFamily="34" charset="0"/>
              <a:buChar char="•"/>
            </a:pPr>
            <a:r>
              <a:rPr lang="en-US" sz="2000" dirty="0">
                <a:solidFill>
                  <a:schemeClr val="accent1"/>
                </a:solidFill>
                <a:latin typeface="Arial" panose="020B0604020202020204" pitchFamily="34" charset="0"/>
                <a:cs typeface="Arial" panose="020B0604020202020204" pitchFamily="34" charset="0"/>
              </a:rPr>
              <a:t>Work with ICP to re-establish</a:t>
            </a:r>
          </a:p>
          <a:p>
            <a:pPr lvl="1">
              <a:buFont typeface="Wingdings" panose="05000000000000000000" pitchFamily="2" charset="2"/>
              <a:buChar char="§"/>
            </a:pPr>
            <a:r>
              <a:rPr lang="en-US" sz="2000" dirty="0">
                <a:solidFill>
                  <a:schemeClr val="accent1"/>
                </a:solidFill>
                <a:latin typeface="Arial" panose="020B0604020202020204" pitchFamily="34" charset="0"/>
                <a:cs typeface="Arial" panose="020B0604020202020204" pitchFamily="34" charset="0"/>
              </a:rPr>
              <a:t>Recreating in un-remediated areas</a:t>
            </a:r>
          </a:p>
          <a:p>
            <a:pPr lvl="2">
              <a:buFont typeface="Arial" panose="020B0604020202020204" pitchFamily="34" charset="0"/>
              <a:buChar char="•"/>
            </a:pPr>
            <a:r>
              <a:rPr lang="en-US" sz="2000" dirty="0">
                <a:solidFill>
                  <a:schemeClr val="accent1"/>
                </a:solidFill>
                <a:latin typeface="Arial" panose="020B0604020202020204" pitchFamily="34" charset="0"/>
                <a:cs typeface="Arial" panose="020B0604020202020204" pitchFamily="34" charset="0"/>
              </a:rPr>
              <a:t>Additional outreach &amp; follow safety tips to reduce exposure</a:t>
            </a:r>
          </a:p>
          <a:p>
            <a:pPr lvl="1">
              <a:buFont typeface="Wingdings" panose="05000000000000000000" pitchFamily="2" charset="2"/>
              <a:buChar char="§"/>
            </a:pPr>
            <a:r>
              <a:rPr lang="en-US" sz="2000" dirty="0">
                <a:solidFill>
                  <a:schemeClr val="accent1"/>
                </a:solidFill>
                <a:latin typeface="Arial" panose="020B0604020202020204" pitchFamily="34" charset="0"/>
                <a:cs typeface="Arial" panose="020B0604020202020204" pitchFamily="34" charset="0"/>
              </a:rPr>
              <a:t>Occupational related</a:t>
            </a:r>
          </a:p>
          <a:p>
            <a:pPr lvl="2">
              <a:buFont typeface="Arial" panose="020B0604020202020204" pitchFamily="34" charset="0"/>
              <a:buChar char="•"/>
            </a:pPr>
            <a:r>
              <a:rPr lang="en-US" sz="2000" dirty="0">
                <a:solidFill>
                  <a:schemeClr val="accent1"/>
                </a:solidFill>
                <a:latin typeface="Arial" panose="020B0604020202020204" pitchFamily="34" charset="0"/>
                <a:cs typeface="Arial" panose="020B0604020202020204" pitchFamily="34" charset="0"/>
              </a:rPr>
              <a:t>PHD will attempt to work with industries to provide education</a:t>
            </a:r>
          </a:p>
          <a:p>
            <a:pPr lvl="1">
              <a:buFont typeface="Wingdings" panose="05000000000000000000" pitchFamily="2" charset="2"/>
              <a:buChar char="§"/>
            </a:pPr>
            <a:r>
              <a:rPr lang="en-US" sz="2000" dirty="0">
                <a:solidFill>
                  <a:schemeClr val="accent1"/>
                </a:solidFill>
                <a:latin typeface="Arial" panose="020B0604020202020204" pitchFamily="34" charset="0"/>
                <a:cs typeface="Arial" panose="020B0604020202020204" pitchFamily="34" charset="0"/>
              </a:rPr>
              <a:t>Lead based paint</a:t>
            </a:r>
          </a:p>
          <a:p>
            <a:pPr lvl="2">
              <a:buFont typeface="Arial" panose="020B0604020202020204" pitchFamily="34" charset="0"/>
              <a:buChar char="•"/>
            </a:pPr>
            <a:r>
              <a:rPr lang="en-US" sz="2000" dirty="0">
                <a:solidFill>
                  <a:schemeClr val="accent1"/>
                </a:solidFill>
                <a:latin typeface="Arial" panose="020B0604020202020204" pitchFamily="34" charset="0"/>
                <a:cs typeface="Arial" panose="020B0604020202020204" pitchFamily="34" charset="0"/>
              </a:rPr>
              <a:t>Conduct assessment &amp; address if needed</a:t>
            </a:r>
          </a:p>
        </p:txBody>
      </p:sp>
    </p:spTree>
    <p:extLst>
      <p:ext uri="{BB962C8B-B14F-4D97-AF65-F5344CB8AC3E}">
        <p14:creationId xmlns:p14="http://schemas.microsoft.com/office/powerpoint/2010/main" val="266893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3" y="2784452"/>
            <a:ext cx="11029615" cy="1756966"/>
          </a:xfrm>
        </p:spPr>
        <p:txBody>
          <a:bodyPr>
            <a:normAutofit/>
          </a:bodyPr>
          <a:lstStyle/>
          <a:p>
            <a:r>
              <a:rPr lang="en-US" sz="6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Questions?</a:t>
            </a:r>
          </a:p>
        </p:txBody>
      </p:sp>
      <p:sp>
        <p:nvSpPr>
          <p:cNvPr id="3" name="Text Placeholder 2"/>
          <p:cNvSpPr>
            <a:spLocks noGrp="1"/>
          </p:cNvSpPr>
          <p:nvPr>
            <p:ph type="body" idx="1"/>
          </p:nvPr>
        </p:nvSpPr>
        <p:spPr>
          <a:xfrm>
            <a:off x="581192" y="4710223"/>
            <a:ext cx="11029615" cy="431750"/>
          </a:xfrm>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8000" y="674299"/>
            <a:ext cx="5802807" cy="4251799"/>
          </a:xfrm>
          <a:prstGeom prst="rect">
            <a:avLst/>
          </a:prstGeom>
        </p:spPr>
      </p:pic>
    </p:spTree>
    <p:extLst>
      <p:ext uri="{BB962C8B-B14F-4D97-AF65-F5344CB8AC3E}">
        <p14:creationId xmlns:p14="http://schemas.microsoft.com/office/powerpoint/2010/main" val="370435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CF4DF-1011-4877-B7DD-3439CB4001B7}"/>
              </a:ext>
            </a:extLst>
          </p:cNvPr>
          <p:cNvSpPr>
            <a:spLocks noGrp="1"/>
          </p:cNvSpPr>
          <p:nvPr>
            <p:ph type="title"/>
          </p:nvPr>
        </p:nvSpPr>
        <p:spPr/>
        <p:txBody>
          <a:bodyPr>
            <a:normAutofit/>
          </a:bodyPr>
          <a:lstStyle/>
          <a:p>
            <a:r>
              <a:rPr lang="en-US" sz="3600" dirty="0">
                <a:solidFill>
                  <a:schemeClr val="accent2"/>
                </a:solidFill>
                <a:latin typeface="Arial" panose="020B0604020202020204" pitchFamily="34" charset="0"/>
                <a:ea typeface="+mn-ea"/>
                <a:cs typeface="Arial" panose="020B0604020202020204" pitchFamily="34" charset="0"/>
              </a:rPr>
              <a:t>Estimated 2021 LHIP Participation Rates</a:t>
            </a:r>
          </a:p>
        </p:txBody>
      </p:sp>
      <p:graphicFrame>
        <p:nvGraphicFramePr>
          <p:cNvPr id="4" name="Content Placeholder 3">
            <a:extLst>
              <a:ext uri="{FF2B5EF4-FFF2-40B4-BE49-F238E27FC236}">
                <a16:creationId xmlns:a16="http://schemas.microsoft.com/office/drawing/2014/main" id="{ACFE92AB-8F41-4765-AD52-497CC4AE0E33}"/>
              </a:ext>
            </a:extLst>
          </p:cNvPr>
          <p:cNvGraphicFramePr>
            <a:graphicFrameLocks noGrp="1"/>
          </p:cNvGraphicFramePr>
          <p:nvPr>
            <p:ph idx="1"/>
            <p:extLst>
              <p:ext uri="{D42A27DB-BD31-4B8C-83A1-F6EECF244321}">
                <p14:modId xmlns:p14="http://schemas.microsoft.com/office/powerpoint/2010/main" val="496735643"/>
              </p:ext>
            </p:extLst>
          </p:nvPr>
        </p:nvGraphicFramePr>
        <p:xfrm>
          <a:off x="581194" y="2178605"/>
          <a:ext cx="10999949" cy="3869962"/>
        </p:xfrm>
        <a:graphic>
          <a:graphicData uri="http://schemas.openxmlformats.org/drawingml/2006/table">
            <a:tbl>
              <a:tblPr>
                <a:tableStyleId>{5C22544A-7EE6-4342-B048-85BDC9FD1C3A}</a:tableStyleId>
              </a:tblPr>
              <a:tblGrid>
                <a:gridCol w="5213849">
                  <a:extLst>
                    <a:ext uri="{9D8B030D-6E8A-4147-A177-3AD203B41FA5}">
                      <a16:colId xmlns:a16="http://schemas.microsoft.com/office/drawing/2014/main" val="2165729808"/>
                    </a:ext>
                  </a:extLst>
                </a:gridCol>
                <a:gridCol w="2606925">
                  <a:extLst>
                    <a:ext uri="{9D8B030D-6E8A-4147-A177-3AD203B41FA5}">
                      <a16:colId xmlns:a16="http://schemas.microsoft.com/office/drawing/2014/main" val="2008768861"/>
                    </a:ext>
                  </a:extLst>
                </a:gridCol>
                <a:gridCol w="3179175">
                  <a:extLst>
                    <a:ext uri="{9D8B030D-6E8A-4147-A177-3AD203B41FA5}">
                      <a16:colId xmlns:a16="http://schemas.microsoft.com/office/drawing/2014/main" val="2559579362"/>
                    </a:ext>
                  </a:extLst>
                </a:gridCol>
              </a:tblGrid>
              <a:tr h="439426">
                <a:tc>
                  <a:txBody>
                    <a:bodyPr/>
                    <a:lstStyle/>
                    <a:p>
                      <a:pPr algn="l" fontAlgn="b"/>
                      <a:r>
                        <a:rPr lang="en-US" sz="2500" u="none" strike="noStrike" dirty="0">
                          <a:effectLst/>
                          <a:latin typeface="Arial" panose="020B0604020202020204" pitchFamily="34" charset="0"/>
                          <a:cs typeface="Arial" panose="020B0604020202020204" pitchFamily="34" charset="0"/>
                        </a:rPr>
                        <a:t> </a:t>
                      </a:r>
                      <a:endParaRPr lang="en-US" sz="2500" b="0" i="0" u="none" strike="noStrike" dirty="0">
                        <a:solidFill>
                          <a:srgbClr val="000000"/>
                        </a:solidFill>
                        <a:effectLst/>
                        <a:latin typeface="Arial" panose="020B0604020202020204" pitchFamily="34" charset="0"/>
                        <a:cs typeface="Arial" panose="020B0604020202020204" pitchFamily="34" charset="0"/>
                      </a:endParaRPr>
                    </a:p>
                  </a:txBody>
                  <a:tcPr marL="15896" marR="15896" marT="15896" marB="0" anchor="b"/>
                </a:tc>
                <a:tc>
                  <a:txBody>
                    <a:bodyPr/>
                    <a:lstStyle/>
                    <a:p>
                      <a:pPr algn="ctr" fontAlgn="b"/>
                      <a:r>
                        <a:rPr lang="en-US" sz="2500" b="1" u="none" strike="noStrike" dirty="0">
                          <a:effectLst/>
                          <a:latin typeface="Arial" panose="020B0604020202020204" pitchFamily="34" charset="0"/>
                          <a:cs typeface="Arial" panose="020B0604020202020204" pitchFamily="34" charset="0"/>
                        </a:rPr>
                        <a:t>Basin</a:t>
                      </a:r>
                      <a:endParaRPr lang="en-US" sz="2500" b="1" i="0" u="none" strike="noStrike" dirty="0">
                        <a:solidFill>
                          <a:srgbClr val="000000"/>
                        </a:solidFill>
                        <a:effectLst/>
                        <a:latin typeface="Arial" panose="020B0604020202020204" pitchFamily="34" charset="0"/>
                        <a:cs typeface="Arial" panose="020B0604020202020204" pitchFamily="34" charset="0"/>
                      </a:endParaRPr>
                    </a:p>
                  </a:txBody>
                  <a:tcPr marL="15896" marR="15896" marT="15896" marB="0" anchor="b">
                    <a:lnB w="12700" cap="flat" cmpd="sng" algn="ctr">
                      <a:solidFill>
                        <a:schemeClr val="tx1"/>
                      </a:solidFill>
                      <a:prstDash val="solid"/>
                      <a:round/>
                      <a:headEnd type="none" w="med" len="med"/>
                      <a:tailEnd type="none" w="med" len="med"/>
                    </a:lnB>
                  </a:tcPr>
                </a:tc>
                <a:tc>
                  <a:txBody>
                    <a:bodyPr/>
                    <a:lstStyle/>
                    <a:p>
                      <a:pPr algn="ctr" fontAlgn="b"/>
                      <a:r>
                        <a:rPr lang="en-US" sz="2500" b="1" u="none" strike="noStrike" dirty="0">
                          <a:effectLst/>
                          <a:latin typeface="Arial" panose="020B0604020202020204" pitchFamily="34" charset="0"/>
                          <a:cs typeface="Arial" panose="020B0604020202020204" pitchFamily="34" charset="0"/>
                        </a:rPr>
                        <a:t>Box</a:t>
                      </a:r>
                      <a:endParaRPr lang="en-US" sz="2500" b="1" i="0" u="none" strike="noStrike" dirty="0">
                        <a:solidFill>
                          <a:srgbClr val="000000"/>
                        </a:solidFill>
                        <a:effectLst/>
                        <a:latin typeface="Arial" panose="020B0604020202020204" pitchFamily="34" charset="0"/>
                        <a:cs typeface="Arial" panose="020B0604020202020204" pitchFamily="34" charset="0"/>
                      </a:endParaRPr>
                    </a:p>
                  </a:txBody>
                  <a:tcPr marL="15896" marR="15896" marT="15896"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9863620"/>
                  </a:ext>
                </a:extLst>
              </a:tr>
              <a:tr h="692941">
                <a:tc>
                  <a:txBody>
                    <a:bodyPr/>
                    <a:lstStyle/>
                    <a:p>
                      <a:pPr algn="l" fontAlgn="ctr"/>
                      <a:r>
                        <a:rPr lang="en-US" sz="2500" u="none" strike="noStrike" dirty="0">
                          <a:effectLst/>
                          <a:latin typeface="Arial" panose="020B0604020202020204" pitchFamily="34" charset="0"/>
                          <a:cs typeface="Arial" panose="020B0604020202020204" pitchFamily="34" charset="0"/>
                        </a:rPr>
                        <a:t>Estimated Child Population</a:t>
                      </a:r>
                      <a:r>
                        <a:rPr lang="en-US" sz="2500" u="none" strike="noStrike" baseline="30000" dirty="0">
                          <a:effectLst/>
                          <a:latin typeface="Arial" panose="020B0604020202020204" pitchFamily="34" charset="0"/>
                          <a:cs typeface="Arial" panose="020B0604020202020204" pitchFamily="34" charset="0"/>
                        </a:rPr>
                        <a:t>a</a:t>
                      </a:r>
                      <a:endParaRPr lang="en-US" sz="2500" b="0" i="0" u="none" strike="noStrike" dirty="0">
                        <a:solidFill>
                          <a:srgbClr val="000000"/>
                        </a:solidFill>
                        <a:effectLst/>
                        <a:latin typeface="Arial" panose="020B0604020202020204" pitchFamily="34" charset="0"/>
                        <a:cs typeface="Arial" panose="020B0604020202020204" pitchFamily="34" charset="0"/>
                      </a:endParaRPr>
                    </a:p>
                  </a:txBody>
                  <a:tcPr marL="15896" marR="15896" marT="15896" marB="0" anchor="ctr"/>
                </a:tc>
                <a:tc>
                  <a:txBody>
                    <a:bodyPr/>
                    <a:lstStyle/>
                    <a:p>
                      <a:pPr algn="ctr" fontAlgn="b"/>
                      <a:r>
                        <a:rPr lang="en-US" sz="2500" u="none" strike="noStrike" dirty="0">
                          <a:effectLst/>
                          <a:latin typeface="Arial" panose="020B0604020202020204" pitchFamily="34" charset="0"/>
                          <a:cs typeface="Arial" panose="020B0604020202020204" pitchFamily="34" charset="0"/>
                        </a:rPr>
                        <a:t>493</a:t>
                      </a:r>
                      <a:endParaRPr lang="en-US" sz="2500" b="0" i="0" u="none" strike="noStrike" dirty="0">
                        <a:solidFill>
                          <a:srgbClr val="000000"/>
                        </a:solidFill>
                        <a:effectLst/>
                        <a:latin typeface="Arial" panose="020B0604020202020204" pitchFamily="34" charset="0"/>
                        <a:cs typeface="Arial" panose="020B0604020202020204" pitchFamily="34" charset="0"/>
                      </a:endParaRPr>
                    </a:p>
                  </a:txBody>
                  <a:tcPr marL="15896" marR="15896" marT="15896" marB="0" anchor="b">
                    <a:lnT w="12700" cap="flat" cmpd="sng" algn="ctr">
                      <a:solidFill>
                        <a:schemeClr val="tx1"/>
                      </a:solidFill>
                      <a:prstDash val="solid"/>
                      <a:round/>
                      <a:headEnd type="none" w="med" len="med"/>
                      <a:tailEnd type="none" w="med" len="med"/>
                    </a:lnT>
                  </a:tcPr>
                </a:tc>
                <a:tc>
                  <a:txBody>
                    <a:bodyPr/>
                    <a:lstStyle/>
                    <a:p>
                      <a:pPr algn="ctr" fontAlgn="b"/>
                      <a:r>
                        <a:rPr lang="en-US" sz="2500" u="none" strike="noStrike" dirty="0">
                          <a:effectLst/>
                          <a:latin typeface="Arial" panose="020B0604020202020204" pitchFamily="34" charset="0"/>
                          <a:cs typeface="Arial" panose="020B0604020202020204" pitchFamily="34" charset="0"/>
                        </a:rPr>
                        <a:t>330</a:t>
                      </a:r>
                      <a:endParaRPr lang="en-US" sz="2500" b="0" i="0" u="none" strike="noStrike" dirty="0">
                        <a:solidFill>
                          <a:srgbClr val="000000"/>
                        </a:solidFill>
                        <a:effectLst/>
                        <a:latin typeface="Arial" panose="020B0604020202020204" pitchFamily="34" charset="0"/>
                        <a:cs typeface="Arial" panose="020B0604020202020204" pitchFamily="34" charset="0"/>
                      </a:endParaRPr>
                    </a:p>
                  </a:txBody>
                  <a:tcPr marL="15896" marR="15896" marT="15896"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82354331"/>
                  </a:ext>
                </a:extLst>
              </a:tr>
              <a:tr h="912653">
                <a:tc>
                  <a:txBody>
                    <a:bodyPr/>
                    <a:lstStyle/>
                    <a:p>
                      <a:pPr algn="l" fontAlgn="ctr"/>
                      <a:r>
                        <a:rPr lang="en-US" sz="2500" u="none" strike="noStrike" dirty="0">
                          <a:effectLst/>
                          <a:latin typeface="Arial" panose="020B0604020202020204" pitchFamily="34" charset="0"/>
                          <a:cs typeface="Arial" panose="020B0604020202020204" pitchFamily="34" charset="0"/>
                        </a:rPr>
                        <a:t>Total No. of Children Participating in LHIP 2021</a:t>
                      </a:r>
                      <a:r>
                        <a:rPr lang="en-US" sz="2500" u="none" strike="noStrike" baseline="30000" dirty="0">
                          <a:effectLst/>
                          <a:latin typeface="Arial" panose="020B0604020202020204" pitchFamily="34" charset="0"/>
                          <a:cs typeface="Arial" panose="020B0604020202020204" pitchFamily="34" charset="0"/>
                        </a:rPr>
                        <a:t>b</a:t>
                      </a:r>
                      <a:endParaRPr lang="en-US" sz="2500" b="0" i="0" u="none" strike="noStrike" dirty="0">
                        <a:solidFill>
                          <a:srgbClr val="000000"/>
                        </a:solidFill>
                        <a:effectLst/>
                        <a:latin typeface="Arial" panose="020B0604020202020204" pitchFamily="34" charset="0"/>
                        <a:cs typeface="Arial" panose="020B0604020202020204" pitchFamily="34" charset="0"/>
                      </a:endParaRPr>
                    </a:p>
                  </a:txBody>
                  <a:tcPr marL="15896" marR="15896" marT="15896" marB="0" anchor="ctr"/>
                </a:tc>
                <a:tc>
                  <a:txBody>
                    <a:bodyPr/>
                    <a:lstStyle/>
                    <a:p>
                      <a:pPr algn="ctr" fontAlgn="b"/>
                      <a:r>
                        <a:rPr lang="en-US" sz="2500" u="none" strike="noStrike" dirty="0">
                          <a:effectLst/>
                          <a:latin typeface="Arial" panose="020B0604020202020204" pitchFamily="34" charset="0"/>
                          <a:cs typeface="Arial" panose="020B0604020202020204" pitchFamily="34" charset="0"/>
                        </a:rPr>
                        <a:t>44</a:t>
                      </a:r>
                      <a:endParaRPr lang="en-US" sz="2500" b="0" i="0" u="none" strike="noStrike" dirty="0">
                        <a:solidFill>
                          <a:srgbClr val="000000"/>
                        </a:solidFill>
                        <a:effectLst/>
                        <a:latin typeface="Arial" panose="020B0604020202020204" pitchFamily="34" charset="0"/>
                        <a:cs typeface="Arial" panose="020B0604020202020204" pitchFamily="34" charset="0"/>
                      </a:endParaRPr>
                    </a:p>
                  </a:txBody>
                  <a:tcPr marL="15896" marR="15896" marT="15896" marB="0" anchor="b"/>
                </a:tc>
                <a:tc>
                  <a:txBody>
                    <a:bodyPr/>
                    <a:lstStyle/>
                    <a:p>
                      <a:pPr algn="ctr" fontAlgn="b"/>
                      <a:r>
                        <a:rPr lang="en-US" sz="2500" u="none" strike="noStrike" dirty="0">
                          <a:effectLst/>
                          <a:latin typeface="Arial" panose="020B0604020202020204" pitchFamily="34" charset="0"/>
                          <a:cs typeface="Arial" panose="020B0604020202020204" pitchFamily="34" charset="0"/>
                        </a:rPr>
                        <a:t>57</a:t>
                      </a:r>
                      <a:endParaRPr lang="en-US" sz="2500" b="0" i="0" u="none" strike="noStrike" dirty="0">
                        <a:solidFill>
                          <a:srgbClr val="000000"/>
                        </a:solidFill>
                        <a:effectLst/>
                        <a:latin typeface="Arial" panose="020B0604020202020204" pitchFamily="34" charset="0"/>
                        <a:cs typeface="Arial" panose="020B0604020202020204" pitchFamily="34" charset="0"/>
                      </a:endParaRPr>
                    </a:p>
                  </a:txBody>
                  <a:tcPr marL="15896" marR="15896" marT="15896" marB="0" anchor="b"/>
                </a:tc>
                <a:extLst>
                  <a:ext uri="{0D108BD9-81ED-4DB2-BD59-A6C34878D82A}">
                    <a16:rowId xmlns:a16="http://schemas.microsoft.com/office/drawing/2014/main" val="3075196905"/>
                  </a:ext>
                </a:extLst>
              </a:tr>
              <a:tr h="845049">
                <a:tc>
                  <a:txBody>
                    <a:bodyPr/>
                    <a:lstStyle/>
                    <a:p>
                      <a:pPr algn="l" fontAlgn="ctr"/>
                      <a:r>
                        <a:rPr lang="en-US" sz="2500" u="none" strike="noStrike" dirty="0">
                          <a:effectLst/>
                          <a:latin typeface="Arial" panose="020B0604020202020204" pitchFamily="34" charset="0"/>
                          <a:cs typeface="Arial" panose="020B0604020202020204" pitchFamily="34" charset="0"/>
                        </a:rPr>
                        <a:t>Estimated % of Population Providing Blood Samples</a:t>
                      </a:r>
                      <a:endParaRPr lang="en-US" sz="2500" b="0" i="0" u="none" strike="noStrike" dirty="0">
                        <a:solidFill>
                          <a:srgbClr val="000000"/>
                        </a:solidFill>
                        <a:effectLst/>
                        <a:latin typeface="Arial" panose="020B0604020202020204" pitchFamily="34" charset="0"/>
                        <a:cs typeface="Arial" panose="020B0604020202020204" pitchFamily="34" charset="0"/>
                      </a:endParaRPr>
                    </a:p>
                  </a:txBody>
                  <a:tcPr marL="15896" marR="15896" marT="15896" marB="0" anchor="ctr"/>
                </a:tc>
                <a:tc>
                  <a:txBody>
                    <a:bodyPr/>
                    <a:lstStyle/>
                    <a:p>
                      <a:pPr algn="ctr" fontAlgn="b"/>
                      <a:r>
                        <a:rPr lang="en-US" sz="2500" b="1" u="none" strike="noStrike" dirty="0">
                          <a:effectLst/>
                          <a:latin typeface="Arial" panose="020B0604020202020204" pitchFamily="34" charset="0"/>
                          <a:cs typeface="Arial" panose="020B0604020202020204" pitchFamily="34" charset="0"/>
                        </a:rPr>
                        <a:t>9%</a:t>
                      </a:r>
                      <a:endParaRPr lang="en-US" sz="2500" b="1" i="0" u="none" strike="noStrike" dirty="0">
                        <a:solidFill>
                          <a:srgbClr val="000000"/>
                        </a:solidFill>
                        <a:effectLst/>
                        <a:latin typeface="Arial" panose="020B0604020202020204" pitchFamily="34" charset="0"/>
                        <a:cs typeface="Arial" panose="020B0604020202020204" pitchFamily="34" charset="0"/>
                      </a:endParaRPr>
                    </a:p>
                  </a:txBody>
                  <a:tcPr marL="15896" marR="15896" marT="15896" marB="0" anchor="b"/>
                </a:tc>
                <a:tc>
                  <a:txBody>
                    <a:bodyPr/>
                    <a:lstStyle/>
                    <a:p>
                      <a:pPr algn="ctr" fontAlgn="b"/>
                      <a:r>
                        <a:rPr lang="en-US" sz="2500" b="1" u="none" strike="noStrike" dirty="0">
                          <a:effectLst/>
                          <a:latin typeface="Arial" panose="020B0604020202020204" pitchFamily="34" charset="0"/>
                          <a:cs typeface="Arial" panose="020B0604020202020204" pitchFamily="34" charset="0"/>
                        </a:rPr>
                        <a:t>17%</a:t>
                      </a:r>
                      <a:endParaRPr lang="en-US" sz="2500" b="1" i="0" u="none" strike="noStrike" dirty="0">
                        <a:solidFill>
                          <a:srgbClr val="000000"/>
                        </a:solidFill>
                        <a:effectLst/>
                        <a:latin typeface="Arial" panose="020B0604020202020204" pitchFamily="34" charset="0"/>
                        <a:cs typeface="Arial" panose="020B0604020202020204" pitchFamily="34" charset="0"/>
                      </a:endParaRPr>
                    </a:p>
                  </a:txBody>
                  <a:tcPr marL="15896" marR="15896" marT="15896" marB="0" anchor="b"/>
                </a:tc>
                <a:extLst>
                  <a:ext uri="{0D108BD9-81ED-4DB2-BD59-A6C34878D82A}">
                    <a16:rowId xmlns:a16="http://schemas.microsoft.com/office/drawing/2014/main" val="1805016390"/>
                  </a:ext>
                </a:extLst>
              </a:tr>
              <a:tr h="979893">
                <a:tc gridSpan="3">
                  <a:txBody>
                    <a:bodyPr/>
                    <a:lstStyle/>
                    <a:p>
                      <a:pPr algn="l" fontAlgn="b"/>
                      <a:r>
                        <a:rPr lang="en-US" sz="1800" u="none" strike="noStrike" baseline="30000" dirty="0">
                          <a:effectLst/>
                        </a:rPr>
                        <a:t>a</a:t>
                      </a:r>
                      <a:r>
                        <a:rPr lang="en-US" sz="1800" u="none" strike="noStrike" dirty="0">
                          <a:effectLst/>
                        </a:rPr>
                        <a:t> Eligible population are 6 months -</a:t>
                      </a:r>
                      <a:r>
                        <a:rPr lang="en-US" sz="1800" u="none" strike="noStrike" baseline="0" dirty="0">
                          <a:effectLst/>
                        </a:rPr>
                        <a:t> </a:t>
                      </a:r>
                      <a:r>
                        <a:rPr lang="en-US" sz="1800" u="none" strike="noStrike" dirty="0">
                          <a:effectLst/>
                        </a:rPr>
                        <a:t>6 years old children living in the Box and Basin, based on estimates from 2018. </a:t>
                      </a:r>
                    </a:p>
                    <a:p>
                      <a:pPr algn="l" fontAlgn="b"/>
                      <a:r>
                        <a:rPr lang="en-US" sz="1800" u="none" strike="noStrike" baseline="30000" dirty="0">
                          <a:effectLst/>
                        </a:rPr>
                        <a:t>b</a:t>
                      </a:r>
                      <a:r>
                        <a:rPr lang="en-US" sz="1800" u="none" strike="noStrike" dirty="0">
                          <a:effectLst/>
                        </a:rPr>
                        <a:t> Count includes children who provided either a capillary or venous blood sample.</a:t>
                      </a:r>
                      <a:endParaRPr lang="en-US" sz="1800" b="0" i="0" u="none" strike="noStrike" dirty="0">
                        <a:solidFill>
                          <a:srgbClr val="000000"/>
                        </a:solidFill>
                        <a:effectLst/>
                        <a:latin typeface="Arial" panose="020B0604020202020204" pitchFamily="34" charset="0"/>
                      </a:endParaRPr>
                    </a:p>
                  </a:txBody>
                  <a:tcPr marL="109376" marR="109376" marT="54688" marB="54688"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60816197"/>
                  </a:ext>
                </a:extLst>
              </a:tr>
            </a:tbl>
          </a:graphicData>
        </a:graphic>
      </p:graphicFrame>
    </p:spTree>
    <p:extLst>
      <p:ext uri="{BB962C8B-B14F-4D97-AF65-F5344CB8AC3E}">
        <p14:creationId xmlns:p14="http://schemas.microsoft.com/office/powerpoint/2010/main" val="68892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619125"/>
            <a:ext cx="11029616" cy="1162049"/>
          </a:xfrm>
        </p:spPr>
        <p:txBody>
          <a:bodyPr anchor="ctr">
            <a:normAutofit/>
          </a:bodyPr>
          <a:lstStyle/>
          <a:p>
            <a:r>
              <a:rPr lang="en-US" sz="3600" spc="-100" dirty="0">
                <a:solidFill>
                  <a:schemeClr val="accent2"/>
                </a:solidFill>
                <a:latin typeface="Arial" charset="0"/>
              </a:rPr>
              <a:t>Health Effects of lead</a:t>
            </a:r>
            <a:endParaRPr lang="en-US" sz="3600" dirty="0">
              <a:solidFill>
                <a:schemeClr val="accent2"/>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84939" y="1825913"/>
            <a:ext cx="9102073" cy="4956462"/>
          </a:xfrm>
        </p:spPr>
      </p:pic>
      <p:sp>
        <p:nvSpPr>
          <p:cNvPr id="6" name="TextBox 5"/>
          <p:cNvSpPr txBox="1"/>
          <p:nvPr/>
        </p:nvSpPr>
        <p:spPr>
          <a:xfrm>
            <a:off x="7878726" y="1901538"/>
            <a:ext cx="3857220" cy="707886"/>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spcAft>
                <a:spcPts val="600"/>
              </a:spcAft>
            </a:pPr>
            <a:r>
              <a:rPr lang="en-US" sz="2000" dirty="0">
                <a:solidFill>
                  <a:srgbClr val="002060"/>
                </a:solidFill>
                <a:latin typeface="Arial" panose="020B0604020202020204" pitchFamily="34" charset="0"/>
                <a:cs typeface="Arial" panose="020B0604020202020204" pitchFamily="34" charset="0"/>
              </a:rPr>
              <a:t>Most common exposure route: </a:t>
            </a:r>
            <a:r>
              <a:rPr lang="en-US" sz="2000" u="sng" dirty="0">
                <a:solidFill>
                  <a:srgbClr val="002060"/>
                </a:solidFill>
                <a:latin typeface="Arial" panose="020B0604020202020204" pitchFamily="34" charset="0"/>
                <a:cs typeface="Arial" panose="020B0604020202020204" pitchFamily="34" charset="0"/>
              </a:rPr>
              <a:t>incidental ingestion</a:t>
            </a:r>
          </a:p>
        </p:txBody>
      </p:sp>
    </p:spTree>
    <p:extLst>
      <p:ext uri="{BB962C8B-B14F-4D97-AF65-F5344CB8AC3E}">
        <p14:creationId xmlns:p14="http://schemas.microsoft.com/office/powerpoint/2010/main" val="352061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7CD7E-0E34-472D-A81F-B028B33D4FAA}"/>
              </a:ext>
            </a:extLst>
          </p:cNvPr>
          <p:cNvSpPr>
            <a:spLocks noGrp="1"/>
          </p:cNvSpPr>
          <p:nvPr>
            <p:ph type="title"/>
          </p:nvPr>
        </p:nvSpPr>
        <p:spPr>
          <a:xfrm>
            <a:off x="581194" y="744686"/>
            <a:ext cx="11029616" cy="1013800"/>
          </a:xfrm>
        </p:spPr>
        <p:txBody>
          <a:bodyPr>
            <a:noAutofit/>
          </a:bodyPr>
          <a:lstStyle/>
          <a:p>
            <a:r>
              <a:rPr lang="en-US" sz="3600" dirty="0">
                <a:solidFill>
                  <a:srgbClr val="CC9900"/>
                </a:solidFill>
                <a:latin typeface="Arial" panose="020B0604020202020204" pitchFamily="34" charset="0"/>
                <a:cs typeface="Arial" panose="020B0604020202020204" pitchFamily="34" charset="0"/>
              </a:rPr>
              <a:t>2021 LHIP Participants &amp; Property Remediation Status</a:t>
            </a:r>
          </a:p>
        </p:txBody>
      </p:sp>
      <p:graphicFrame>
        <p:nvGraphicFramePr>
          <p:cNvPr id="7" name="Content Placeholder 6">
            <a:extLst>
              <a:ext uri="{FF2B5EF4-FFF2-40B4-BE49-F238E27FC236}">
                <a16:creationId xmlns:a16="http://schemas.microsoft.com/office/drawing/2014/main" id="{93FC138D-2A3D-428D-AD45-9E9901A26BF9}"/>
              </a:ext>
            </a:extLst>
          </p:cNvPr>
          <p:cNvGraphicFramePr>
            <a:graphicFrameLocks noGrp="1"/>
          </p:cNvGraphicFramePr>
          <p:nvPr>
            <p:ph idx="1"/>
            <p:extLst>
              <p:ext uri="{D42A27DB-BD31-4B8C-83A1-F6EECF244321}">
                <p14:modId xmlns:p14="http://schemas.microsoft.com/office/powerpoint/2010/main" val="2279833476"/>
              </p:ext>
            </p:extLst>
          </p:nvPr>
        </p:nvGraphicFramePr>
        <p:xfrm>
          <a:off x="581194" y="2491068"/>
          <a:ext cx="10609758" cy="2982081"/>
        </p:xfrm>
        <a:graphic>
          <a:graphicData uri="http://schemas.openxmlformats.org/drawingml/2006/table">
            <a:tbl>
              <a:tblPr>
                <a:tableStyleId>{5C22544A-7EE6-4342-B048-85BDC9FD1C3A}</a:tableStyleId>
              </a:tblPr>
              <a:tblGrid>
                <a:gridCol w="6105265">
                  <a:extLst>
                    <a:ext uri="{9D8B030D-6E8A-4147-A177-3AD203B41FA5}">
                      <a16:colId xmlns:a16="http://schemas.microsoft.com/office/drawing/2014/main" val="4212551829"/>
                    </a:ext>
                  </a:extLst>
                </a:gridCol>
                <a:gridCol w="2028883">
                  <a:extLst>
                    <a:ext uri="{9D8B030D-6E8A-4147-A177-3AD203B41FA5}">
                      <a16:colId xmlns:a16="http://schemas.microsoft.com/office/drawing/2014/main" val="2133655772"/>
                    </a:ext>
                  </a:extLst>
                </a:gridCol>
                <a:gridCol w="2475610">
                  <a:extLst>
                    <a:ext uri="{9D8B030D-6E8A-4147-A177-3AD203B41FA5}">
                      <a16:colId xmlns:a16="http://schemas.microsoft.com/office/drawing/2014/main" val="791433592"/>
                    </a:ext>
                  </a:extLst>
                </a:gridCol>
              </a:tblGrid>
              <a:tr h="881592">
                <a:tc rowSpan="2">
                  <a:txBody>
                    <a:bodyPr/>
                    <a:lstStyle/>
                    <a:p>
                      <a:pPr algn="l" fontAlgn="b"/>
                      <a:r>
                        <a:rPr lang="en-US" sz="2400" b="1" u="none" strike="noStrike" dirty="0">
                          <a:effectLst/>
                          <a:latin typeface="Arial" panose="020B0604020202020204" pitchFamily="34" charset="0"/>
                          <a:cs typeface="Arial" panose="020B0604020202020204" pitchFamily="34" charset="0"/>
                        </a:rPr>
                        <a:t>Property Remediation Status</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106299" marR="106299" marT="53150" marB="53150" anchor="b">
                    <a:lnB w="12700" cap="flat" cmpd="sng" algn="ctr">
                      <a:solidFill>
                        <a:schemeClr val="tx1"/>
                      </a:solidFill>
                      <a:prstDash val="solid"/>
                      <a:round/>
                      <a:headEnd type="none" w="med" len="med"/>
                      <a:tailEnd type="none" w="med" len="med"/>
                    </a:lnB>
                  </a:tcPr>
                </a:tc>
                <a:tc gridSpan="2">
                  <a:txBody>
                    <a:bodyPr/>
                    <a:lstStyle/>
                    <a:p>
                      <a:pPr algn="ctr" fontAlgn="b"/>
                      <a:r>
                        <a:rPr lang="en-US" sz="2400" b="1" u="none" strike="noStrike" dirty="0">
                          <a:effectLst/>
                          <a:latin typeface="Arial" panose="020B0604020202020204" pitchFamily="34" charset="0"/>
                          <a:cs typeface="Arial" panose="020B0604020202020204" pitchFamily="34" charset="0"/>
                        </a:rPr>
                        <a:t>Number of Children</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106299" marR="106299" marT="53150" marB="53150" anchor="b"/>
                </a:tc>
                <a:tc hMerge="1">
                  <a:txBody>
                    <a:bodyPr/>
                    <a:lstStyle/>
                    <a:p>
                      <a:endParaRPr lang="en-US"/>
                    </a:p>
                  </a:txBody>
                  <a:tcPr/>
                </a:tc>
                <a:extLst>
                  <a:ext uri="{0D108BD9-81ED-4DB2-BD59-A6C34878D82A}">
                    <a16:rowId xmlns:a16="http://schemas.microsoft.com/office/drawing/2014/main" val="4081306531"/>
                  </a:ext>
                </a:extLst>
              </a:tr>
              <a:tr h="398633">
                <a:tc vMerge="1">
                  <a:txBody>
                    <a:bodyPr/>
                    <a:lstStyle/>
                    <a:p>
                      <a:endParaRPr lang="en-US"/>
                    </a:p>
                  </a:txBody>
                  <a:tcPr/>
                </a:tc>
                <a:tc>
                  <a:txBody>
                    <a:bodyPr/>
                    <a:lstStyle/>
                    <a:p>
                      <a:pPr algn="ctr" fontAlgn="b"/>
                      <a:r>
                        <a:rPr lang="en-US" sz="2400" b="1" u="none" strike="noStrike" dirty="0">
                          <a:effectLst/>
                          <a:latin typeface="Arial" panose="020B0604020202020204" pitchFamily="34" charset="0"/>
                          <a:cs typeface="Arial" panose="020B0604020202020204" pitchFamily="34" charset="0"/>
                        </a:rPr>
                        <a:t>Basin</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15332" marR="15332" marT="15332" marB="0" anchor="b">
                    <a:lnB w="12700" cap="flat" cmpd="sng" algn="ctr">
                      <a:solidFill>
                        <a:schemeClr val="tx1"/>
                      </a:solidFill>
                      <a:prstDash val="solid"/>
                      <a:round/>
                      <a:headEnd type="none" w="med" len="med"/>
                      <a:tailEnd type="none" w="med" len="med"/>
                    </a:lnB>
                  </a:tcPr>
                </a:tc>
                <a:tc>
                  <a:txBody>
                    <a:bodyPr/>
                    <a:lstStyle/>
                    <a:p>
                      <a:pPr algn="ctr" fontAlgn="b"/>
                      <a:r>
                        <a:rPr lang="en-US" sz="2400" b="1" u="none" strike="noStrike" dirty="0">
                          <a:effectLst/>
                          <a:latin typeface="Arial" panose="020B0604020202020204" pitchFamily="34" charset="0"/>
                          <a:cs typeface="Arial" panose="020B0604020202020204" pitchFamily="34" charset="0"/>
                        </a:rPr>
                        <a:t>Box</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15332" marR="15332" marT="15332"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6116149"/>
                  </a:ext>
                </a:extLst>
              </a:tr>
              <a:tr h="843262">
                <a:tc>
                  <a:txBody>
                    <a:bodyPr/>
                    <a:lstStyle/>
                    <a:p>
                      <a:pPr algn="l" fontAlgn="b"/>
                      <a:r>
                        <a:rPr lang="en-US" sz="2400" u="none" strike="noStrike" dirty="0">
                          <a:effectLst/>
                          <a:latin typeface="Arial" panose="020B0604020202020204" pitchFamily="34" charset="0"/>
                          <a:cs typeface="Arial" panose="020B0604020202020204" pitchFamily="34" charset="0"/>
                        </a:rPr>
                        <a:t>No remedial action required or Remediated</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15332" marR="15332" marT="15332" marB="0" anchor="b">
                    <a:lnT w="12700" cap="flat" cmpd="sng" algn="ctr">
                      <a:solidFill>
                        <a:schemeClr val="tx1"/>
                      </a:solidFill>
                      <a:prstDash val="solid"/>
                      <a:round/>
                      <a:headEnd type="none" w="med" len="med"/>
                      <a:tailEnd type="none" w="med" len="med"/>
                    </a:lnT>
                  </a:tcPr>
                </a:tc>
                <a:tc>
                  <a:txBody>
                    <a:bodyPr/>
                    <a:lstStyle/>
                    <a:p>
                      <a:pPr algn="ctr" fontAlgn="b"/>
                      <a:r>
                        <a:rPr lang="en-US" sz="2400" u="none" strike="noStrike" dirty="0">
                          <a:effectLst/>
                          <a:latin typeface="Arial" panose="020B0604020202020204" pitchFamily="34" charset="0"/>
                          <a:cs typeface="Arial" panose="020B0604020202020204" pitchFamily="34" charset="0"/>
                        </a:rPr>
                        <a:t>43</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15332" marR="15332" marT="15332" marB="0" anchor="b">
                    <a:lnT w="12700" cap="flat" cmpd="sng" algn="ctr">
                      <a:solidFill>
                        <a:schemeClr val="tx1"/>
                      </a:solidFill>
                      <a:prstDash val="solid"/>
                      <a:round/>
                      <a:headEnd type="none" w="med" len="med"/>
                      <a:tailEnd type="none" w="med" len="med"/>
                    </a:lnT>
                  </a:tcPr>
                </a:tc>
                <a:tc>
                  <a:txBody>
                    <a:bodyPr/>
                    <a:lstStyle/>
                    <a:p>
                      <a:pPr algn="ctr" fontAlgn="b"/>
                      <a:r>
                        <a:rPr lang="en-US" sz="2400" u="none" strike="noStrike" dirty="0">
                          <a:effectLst/>
                          <a:latin typeface="Arial" panose="020B0604020202020204" pitchFamily="34" charset="0"/>
                          <a:cs typeface="Arial" panose="020B0604020202020204" pitchFamily="34" charset="0"/>
                        </a:rPr>
                        <a:t>56</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15332" marR="15332" marT="15332"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87794219"/>
                  </a:ext>
                </a:extLst>
              </a:tr>
              <a:tr h="459961">
                <a:tc>
                  <a:txBody>
                    <a:bodyPr/>
                    <a:lstStyle/>
                    <a:p>
                      <a:pPr algn="l" fontAlgn="b"/>
                      <a:r>
                        <a:rPr lang="en-US" sz="2400" u="none" strike="noStrike" dirty="0">
                          <a:effectLst/>
                          <a:latin typeface="Arial" panose="020B0604020202020204" pitchFamily="34" charset="0"/>
                          <a:cs typeface="Arial" panose="020B0604020202020204" pitchFamily="34" charset="0"/>
                        </a:rPr>
                        <a:t>Requires Remediation or Sampling</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15332" marR="15332" marT="15332" marB="0" anchor="b">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1</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15332" marR="15332" marT="15332" marB="0" anchor="b">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1</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15332" marR="15332" marT="15332"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537328"/>
                  </a:ext>
                </a:extLst>
              </a:tr>
              <a:tr h="398633">
                <a:tc>
                  <a:txBody>
                    <a:bodyPr/>
                    <a:lstStyle/>
                    <a:p>
                      <a:pPr algn="l" fontAlgn="b"/>
                      <a:r>
                        <a:rPr lang="en-US" sz="2400" u="none" strike="noStrike" dirty="0">
                          <a:effectLst/>
                          <a:latin typeface="Arial" panose="020B0604020202020204" pitchFamily="34" charset="0"/>
                          <a:cs typeface="Arial" panose="020B0604020202020204" pitchFamily="34" charset="0"/>
                        </a:rPr>
                        <a:t>Total</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15332" marR="15332" marT="15332" marB="0" anchor="b">
                    <a:lnT w="12700" cap="flat" cmpd="sng" algn="ctr">
                      <a:solidFill>
                        <a:schemeClr val="tx1"/>
                      </a:solidFill>
                      <a:prstDash val="solid"/>
                      <a:round/>
                      <a:headEnd type="none" w="med" len="med"/>
                      <a:tailEnd type="none" w="med" len="med"/>
                    </a:lnT>
                  </a:tcPr>
                </a:tc>
                <a:tc>
                  <a:txBody>
                    <a:bodyPr/>
                    <a:lstStyle/>
                    <a:p>
                      <a:pPr algn="ctr" fontAlgn="b"/>
                      <a:r>
                        <a:rPr lang="en-US" sz="2400" u="none" strike="noStrike" dirty="0">
                          <a:effectLst/>
                          <a:latin typeface="Arial" panose="020B0604020202020204" pitchFamily="34" charset="0"/>
                          <a:cs typeface="Arial" panose="020B0604020202020204" pitchFamily="34" charset="0"/>
                        </a:rPr>
                        <a:t>44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15332" marR="15332" marT="15332" marB="0" anchor="b">
                    <a:lnT w="12700" cap="flat" cmpd="sng" algn="ctr">
                      <a:solidFill>
                        <a:schemeClr val="tx1"/>
                      </a:solidFill>
                      <a:prstDash val="solid"/>
                      <a:round/>
                      <a:headEnd type="none" w="med" len="med"/>
                      <a:tailEnd type="none" w="med" len="med"/>
                    </a:lnT>
                  </a:tcPr>
                </a:tc>
                <a:tc>
                  <a:txBody>
                    <a:bodyPr/>
                    <a:lstStyle/>
                    <a:p>
                      <a:pPr algn="ctr" fontAlgn="b"/>
                      <a:r>
                        <a:rPr lang="en-US" sz="2400" u="none" strike="noStrike" dirty="0">
                          <a:effectLst/>
                          <a:latin typeface="Arial" panose="020B0604020202020204" pitchFamily="34" charset="0"/>
                          <a:cs typeface="Arial" panose="020B0604020202020204" pitchFamily="34" charset="0"/>
                        </a:rPr>
                        <a:t>57</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15332" marR="15332" marT="15332"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55581239"/>
                  </a:ext>
                </a:extLst>
              </a:tr>
            </a:tbl>
          </a:graphicData>
        </a:graphic>
      </p:graphicFrame>
    </p:spTree>
    <p:extLst>
      <p:ext uri="{BB962C8B-B14F-4D97-AF65-F5344CB8AC3E}">
        <p14:creationId xmlns:p14="http://schemas.microsoft.com/office/powerpoint/2010/main" val="295191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ee picture: two, CaucAsian, two, African American, children, play, together"/>
          <p:cNvPicPr>
            <a:picLocks noChangeAspect="1"/>
          </p:cNvPicPr>
          <p:nvPr/>
        </p:nvPicPr>
        <p:blipFill rotWithShape="1">
          <a:blip r:embed="rId3" cstate="print">
            <a:extLst>
              <a:ext uri="{28A0092B-C50C-407E-A947-70E740481C1C}">
                <a14:useLocalDpi xmlns:a14="http://schemas.microsoft.com/office/drawing/2010/main" val="0"/>
              </a:ext>
            </a:extLst>
          </a:blip>
          <a:srcRect r="2914" b="9401"/>
          <a:stretch/>
        </p:blipFill>
        <p:spPr>
          <a:xfrm>
            <a:off x="6285859" y="2619452"/>
            <a:ext cx="5344667" cy="3325068"/>
          </a:xfrm>
          <a:prstGeom prst="rect">
            <a:avLst/>
          </a:prstGeom>
        </p:spPr>
      </p:pic>
      <p:sp>
        <p:nvSpPr>
          <p:cNvPr id="2" name="Title 1"/>
          <p:cNvSpPr>
            <a:spLocks noGrp="1"/>
          </p:cNvSpPr>
          <p:nvPr>
            <p:ph type="title"/>
          </p:nvPr>
        </p:nvSpPr>
        <p:spPr>
          <a:xfrm>
            <a:off x="581192" y="638174"/>
            <a:ext cx="9601200" cy="1123951"/>
          </a:xfrm>
        </p:spPr>
        <p:txBody>
          <a:bodyPr anchor="ctr">
            <a:normAutofit/>
          </a:bodyPr>
          <a:lstStyle/>
          <a:p>
            <a:r>
              <a:rPr lang="en-US" sz="3600" spc="-100" dirty="0">
                <a:solidFill>
                  <a:srgbClr val="CC9900"/>
                </a:solidFill>
                <a:latin typeface="Arial" charset="0"/>
              </a:rPr>
              <a:t>At Risk Populations</a:t>
            </a:r>
            <a:endParaRPr lang="en-US" sz="3600" dirty="0">
              <a:solidFill>
                <a:srgbClr val="CC9900"/>
              </a:solidFill>
            </a:endParaRPr>
          </a:p>
        </p:txBody>
      </p:sp>
      <p:sp>
        <p:nvSpPr>
          <p:cNvPr id="7" name="Content Placeholder 2"/>
          <p:cNvSpPr txBox="1">
            <a:spLocks/>
          </p:cNvSpPr>
          <p:nvPr/>
        </p:nvSpPr>
        <p:spPr>
          <a:xfrm>
            <a:off x="1211226" y="6128083"/>
            <a:ext cx="9769549" cy="549155"/>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6900" indent="0" algn="ctr">
              <a:buNone/>
            </a:pPr>
            <a:r>
              <a:rPr lang="en-US" sz="2400" dirty="0">
                <a:latin typeface="Arial" panose="020B0604020202020204" pitchFamily="34" charset="0"/>
                <a:cs typeface="Arial" panose="020B0604020202020204" pitchFamily="34" charset="0"/>
              </a:rPr>
              <a:t>Blood lead test is the best tool for identifying exposure &amp; health risks</a:t>
            </a:r>
            <a:endParaRPr lang="en-US" sz="2400"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12063" b="17370"/>
          <a:stretch/>
        </p:blipFill>
        <p:spPr>
          <a:xfrm>
            <a:off x="444820" y="1890462"/>
            <a:ext cx="6246682" cy="2492723"/>
          </a:xfrm>
          <a:prstGeom prst="rect">
            <a:avLst/>
          </a:prstGeom>
        </p:spPr>
      </p:pic>
      <p:pic>
        <p:nvPicPr>
          <p:cNvPr id="5" name="Picture 4" descr="Pregnant Woman Holding Her Baby Bump · Free Stock Photo"/>
          <p:cNvPicPr>
            <a:picLocks noChangeAspect="1"/>
          </p:cNvPicPr>
          <p:nvPr/>
        </p:nvPicPr>
        <p:blipFill rotWithShape="1">
          <a:blip r:embed="rId5" cstate="print">
            <a:extLst>
              <a:ext uri="{28A0092B-C50C-407E-A947-70E740481C1C}">
                <a14:useLocalDpi xmlns:a14="http://schemas.microsoft.com/office/drawing/2010/main" val="0"/>
              </a:ext>
            </a:extLst>
          </a:blip>
          <a:srcRect l="25775"/>
          <a:stretch/>
        </p:blipFill>
        <p:spPr>
          <a:xfrm>
            <a:off x="1211226" y="4033920"/>
            <a:ext cx="2764596" cy="1946121"/>
          </a:xfrm>
          <a:prstGeom prst="rect">
            <a:avLst/>
          </a:prstGeom>
        </p:spPr>
      </p:pic>
    </p:spTree>
    <p:extLst>
      <p:ext uri="{BB962C8B-B14F-4D97-AF65-F5344CB8AC3E}">
        <p14:creationId xmlns:p14="http://schemas.microsoft.com/office/powerpoint/2010/main" val="147163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138" y="627122"/>
            <a:ext cx="10935608" cy="1143000"/>
          </a:xfrm>
        </p:spPr>
        <p:txBody>
          <a:bodyPr anchor="ctr">
            <a:noAutofit/>
          </a:bodyPr>
          <a:lstStyle/>
          <a:p>
            <a:r>
              <a:rPr lang="en-US" sz="3600" spc="-100" dirty="0">
                <a:solidFill>
                  <a:srgbClr val="CC9900"/>
                </a:solidFill>
                <a:latin typeface="Arial" charset="0"/>
              </a:rPr>
              <a:t>Decreasing “elevated” </a:t>
            </a:r>
            <a:r>
              <a:rPr lang="en-US" sz="3600" dirty="0">
                <a:solidFill>
                  <a:schemeClr val="accent2"/>
                </a:solidFill>
                <a:latin typeface="Arial" panose="020B0604020202020204" pitchFamily="34" charset="0"/>
                <a:ea typeface="+mn-ea"/>
                <a:cs typeface="Arial" panose="020B0604020202020204" pitchFamily="34" charset="0"/>
              </a:rPr>
              <a:t>blood lead levels</a:t>
            </a:r>
          </a:p>
        </p:txBody>
      </p:sp>
      <p:sp>
        <p:nvSpPr>
          <p:cNvPr id="5" name="Rectangle 4"/>
          <p:cNvSpPr/>
          <p:nvPr/>
        </p:nvSpPr>
        <p:spPr>
          <a:xfrm>
            <a:off x="1609585" y="6515573"/>
            <a:ext cx="7622702" cy="276999"/>
          </a:xfrm>
          <a:prstGeom prst="rect">
            <a:avLst/>
          </a:prstGeom>
        </p:spPr>
        <p:txBody>
          <a:bodyPr wrap="square">
            <a:spAutoFit/>
          </a:bodyPr>
          <a:lstStyle/>
          <a:p>
            <a:pPr fontAlgn="base">
              <a:spcBef>
                <a:spcPct val="50000"/>
              </a:spcBef>
              <a:spcAft>
                <a:spcPct val="0"/>
              </a:spcAft>
            </a:pPr>
            <a:r>
              <a:rPr lang="en-US" sz="1200" dirty="0">
                <a:solidFill>
                  <a:srgbClr val="000000"/>
                </a:solidFill>
                <a:latin typeface="Arial" charset="0"/>
              </a:rPr>
              <a:t>Blood Lead Concentrations Considered to be Elevated by the Centers for Disease Control and Prevention.</a:t>
            </a:r>
          </a:p>
        </p:txBody>
      </p:sp>
      <p:pic>
        <p:nvPicPr>
          <p:cNvPr id="3" name="Picture 2"/>
          <p:cNvPicPr>
            <a:picLocks noChangeAspect="1"/>
          </p:cNvPicPr>
          <p:nvPr/>
        </p:nvPicPr>
        <p:blipFill>
          <a:blip r:embed="rId3"/>
          <a:stretch>
            <a:fillRect/>
          </a:stretch>
        </p:blipFill>
        <p:spPr>
          <a:xfrm>
            <a:off x="1615891" y="1844562"/>
            <a:ext cx="7699211" cy="4671011"/>
          </a:xfrm>
          <a:prstGeom prst="rect">
            <a:avLst/>
          </a:prstGeom>
        </p:spPr>
      </p:pic>
    </p:spTree>
    <p:extLst>
      <p:ext uri="{BB962C8B-B14F-4D97-AF65-F5344CB8AC3E}">
        <p14:creationId xmlns:p14="http://schemas.microsoft.com/office/powerpoint/2010/main" val="149671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95302" y="607291"/>
            <a:ext cx="11236034" cy="1252682"/>
          </a:xfrm>
        </p:spPr>
        <p:txBody>
          <a:bodyPr anchor="ctr">
            <a:noAutofit/>
          </a:bodyPr>
          <a:lstStyle/>
          <a:p>
            <a:pPr lvl="0" fontAlgn="base">
              <a:lnSpc>
                <a:spcPct val="100000"/>
              </a:lnSpc>
              <a:spcAft>
                <a:spcPct val="0"/>
              </a:spcAft>
            </a:pPr>
            <a:r>
              <a:rPr lang="en-US" sz="3600" dirty="0">
                <a:solidFill>
                  <a:schemeClr val="accent2"/>
                </a:solidFill>
                <a:latin typeface="Arial" panose="020B0604020202020204" pitchFamily="34" charset="0"/>
                <a:ea typeface="+mn-ea"/>
                <a:cs typeface="Arial" panose="020B0604020202020204" pitchFamily="34" charset="0"/>
              </a:rPr>
              <a:t>Lead Health Intervention Program (LHIP)</a:t>
            </a:r>
          </a:p>
        </p:txBody>
      </p:sp>
      <p:sp>
        <p:nvSpPr>
          <p:cNvPr id="14" name="Content Placeholder 13"/>
          <p:cNvSpPr>
            <a:spLocks noGrp="1"/>
          </p:cNvSpPr>
          <p:nvPr>
            <p:ph idx="1"/>
          </p:nvPr>
        </p:nvSpPr>
        <p:spPr>
          <a:xfrm>
            <a:off x="495302" y="2132316"/>
            <a:ext cx="5352605" cy="3981236"/>
          </a:xfrm>
        </p:spPr>
        <p:txBody>
          <a:bodyPr anchor="t">
            <a:normAutofit/>
          </a:bodyPr>
          <a:lstStyle/>
          <a:p>
            <a:pPr eaLnBrk="0" fontAlgn="base" hangingPunct="0">
              <a:lnSpc>
                <a:spcPct val="120000"/>
              </a:lnSpc>
              <a:spcBef>
                <a:spcPct val="0"/>
              </a:spcBef>
              <a:spcAft>
                <a:spcPct val="0"/>
              </a:spcAft>
              <a:buSzPct val="85000"/>
              <a:buFont typeface="Arial" panose="020B0604020202020204" pitchFamily="34" charset="0"/>
              <a:buChar char="•"/>
            </a:pPr>
            <a:r>
              <a:rPr lang="en-US" sz="2800" kern="800" dirty="0">
                <a:solidFill>
                  <a:schemeClr val="tx2"/>
                </a:solidFill>
                <a:latin typeface="Arial" charset="0"/>
                <a:sym typeface="UniversalMath1 BT"/>
              </a:rPr>
              <a:t>Public health service</a:t>
            </a:r>
          </a:p>
          <a:p>
            <a:pPr eaLnBrk="0" fontAlgn="base" hangingPunct="0">
              <a:lnSpc>
                <a:spcPct val="120000"/>
              </a:lnSpc>
              <a:spcBef>
                <a:spcPct val="0"/>
              </a:spcBef>
              <a:spcAft>
                <a:spcPct val="0"/>
              </a:spcAft>
              <a:buSzPct val="85000"/>
              <a:buFont typeface="Arial" panose="020B0604020202020204" pitchFamily="34" charset="0"/>
              <a:buChar char="•"/>
            </a:pPr>
            <a:endParaRPr lang="en-US" sz="2800" kern="800" dirty="0">
              <a:solidFill>
                <a:schemeClr val="tx2"/>
              </a:solidFill>
              <a:latin typeface="Arial" charset="0"/>
              <a:sym typeface="UniversalMath1 BT"/>
            </a:endParaRPr>
          </a:p>
          <a:p>
            <a:pPr eaLnBrk="0" fontAlgn="base" hangingPunct="0">
              <a:lnSpc>
                <a:spcPct val="120000"/>
              </a:lnSpc>
              <a:spcBef>
                <a:spcPct val="0"/>
              </a:spcBef>
              <a:spcAft>
                <a:spcPct val="0"/>
              </a:spcAft>
              <a:buSzPct val="85000"/>
              <a:buFont typeface="Arial" panose="020B0604020202020204" pitchFamily="34" charset="0"/>
              <a:buChar char="•"/>
            </a:pPr>
            <a:r>
              <a:rPr lang="en-US" sz="2800" kern="800" dirty="0">
                <a:solidFill>
                  <a:schemeClr val="tx2"/>
                </a:solidFill>
                <a:latin typeface="Arial" charset="0"/>
                <a:sym typeface="UniversalMath1 BT"/>
              </a:rPr>
              <a:t> Not a study or experiment</a:t>
            </a:r>
          </a:p>
          <a:p>
            <a:pPr eaLnBrk="0" fontAlgn="base" hangingPunct="0">
              <a:lnSpc>
                <a:spcPct val="120000"/>
              </a:lnSpc>
              <a:spcBef>
                <a:spcPct val="0"/>
              </a:spcBef>
              <a:spcAft>
                <a:spcPct val="0"/>
              </a:spcAft>
              <a:buSzPct val="85000"/>
              <a:buFont typeface="Arial" panose="020B0604020202020204" pitchFamily="34" charset="0"/>
              <a:buChar char="•"/>
            </a:pPr>
            <a:endParaRPr lang="en-US" sz="2800" kern="800" dirty="0">
              <a:solidFill>
                <a:schemeClr val="tx2"/>
              </a:solidFill>
              <a:latin typeface="Arial" charset="0"/>
              <a:sym typeface="UniversalMath1 BT"/>
            </a:endParaRPr>
          </a:p>
          <a:p>
            <a:pPr eaLnBrk="0" fontAlgn="base" hangingPunct="0">
              <a:lnSpc>
                <a:spcPct val="120000"/>
              </a:lnSpc>
              <a:spcBef>
                <a:spcPct val="0"/>
              </a:spcBef>
              <a:spcAft>
                <a:spcPct val="0"/>
              </a:spcAft>
              <a:buSzPct val="85000"/>
              <a:buFont typeface="Arial" panose="020B0604020202020204" pitchFamily="34" charset="0"/>
              <a:buChar char="•"/>
            </a:pPr>
            <a:r>
              <a:rPr lang="en-US" sz="2800" kern="800" dirty="0">
                <a:solidFill>
                  <a:schemeClr val="tx2"/>
                </a:solidFill>
                <a:latin typeface="Arial" charset="0"/>
                <a:sym typeface="UniversalMath1 BT"/>
              </a:rPr>
              <a:t> Box since 1974/1985 </a:t>
            </a:r>
          </a:p>
          <a:p>
            <a:pPr eaLnBrk="0" fontAlgn="base" hangingPunct="0">
              <a:lnSpc>
                <a:spcPct val="110000"/>
              </a:lnSpc>
              <a:spcBef>
                <a:spcPct val="0"/>
              </a:spcBef>
              <a:spcAft>
                <a:spcPct val="0"/>
              </a:spcAft>
              <a:buSzPct val="85000"/>
              <a:buFont typeface="Arial" panose="020B0604020202020204" pitchFamily="34" charset="0"/>
              <a:buChar char="•"/>
            </a:pPr>
            <a:endParaRPr lang="en-US" sz="2800" kern="800" dirty="0">
              <a:solidFill>
                <a:schemeClr val="tx2"/>
              </a:solidFill>
              <a:latin typeface="Arial" charset="0"/>
              <a:sym typeface="UniversalMath1 BT"/>
            </a:endParaRPr>
          </a:p>
          <a:p>
            <a:pPr eaLnBrk="0" fontAlgn="base" hangingPunct="0">
              <a:lnSpc>
                <a:spcPct val="120000"/>
              </a:lnSpc>
              <a:spcBef>
                <a:spcPct val="0"/>
              </a:spcBef>
              <a:spcAft>
                <a:spcPct val="0"/>
              </a:spcAft>
              <a:buSzPct val="85000"/>
              <a:buFont typeface="Arial" panose="020B0604020202020204" pitchFamily="34" charset="0"/>
              <a:buChar char="•"/>
            </a:pPr>
            <a:r>
              <a:rPr lang="en-US" sz="2800" kern="800" dirty="0">
                <a:solidFill>
                  <a:schemeClr val="tx2"/>
                </a:solidFill>
                <a:latin typeface="Arial" charset="0"/>
                <a:sym typeface="UniversalMath1 BT"/>
              </a:rPr>
              <a:t> Basin since 1996</a:t>
            </a:r>
          </a:p>
        </p:txBody>
      </p:sp>
      <p:pic>
        <p:nvPicPr>
          <p:cNvPr id="3" name="Picture 2" descr="A picture containing person, wall&#10;&#10;Description automatically generated">
            <a:extLst>
              <a:ext uri="{FF2B5EF4-FFF2-40B4-BE49-F238E27FC236}">
                <a16:creationId xmlns:a16="http://schemas.microsoft.com/office/drawing/2014/main" id="{CC83EC27-9F5A-461F-A47B-8918431EDA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40" t="15878"/>
          <a:stretch/>
        </p:blipFill>
        <p:spPr>
          <a:xfrm>
            <a:off x="5606203" y="2117559"/>
            <a:ext cx="6125134" cy="4048224"/>
          </a:xfrm>
          <a:prstGeom prst="rect">
            <a:avLst/>
          </a:prstGeom>
        </p:spPr>
      </p:pic>
    </p:spTree>
    <p:extLst>
      <p:ext uri="{BB962C8B-B14F-4D97-AF65-F5344CB8AC3E}">
        <p14:creationId xmlns:p14="http://schemas.microsoft.com/office/powerpoint/2010/main" val="319026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473" y="623454"/>
            <a:ext cx="10955482" cy="1143001"/>
          </a:xfrm>
        </p:spPr>
        <p:txBody>
          <a:bodyPr vert="horz" lIns="91440" tIns="45720" rIns="91440" bIns="45720" rtlCol="0" anchor="ctr">
            <a:noAutofit/>
          </a:bodyPr>
          <a:lstStyle/>
          <a:p>
            <a:pPr fontAlgn="base">
              <a:spcAft>
                <a:spcPct val="0"/>
              </a:spcAft>
            </a:pPr>
            <a:r>
              <a:rPr lang="en-US" sz="3600" dirty="0">
                <a:solidFill>
                  <a:schemeClr val="accent2"/>
                </a:solidFill>
                <a:latin typeface="Arial" panose="020B0604020202020204" pitchFamily="34" charset="0"/>
                <a:ea typeface="+mn-ea"/>
                <a:cs typeface="Arial" panose="020B0604020202020204" pitchFamily="34" charset="0"/>
              </a:rPr>
              <a:t>LHIP participant criteria &amp; incentive</a:t>
            </a:r>
          </a:p>
        </p:txBody>
      </p:sp>
      <p:pic>
        <p:nvPicPr>
          <p:cNvPr id="4" name="Picture 3"/>
          <p:cNvPicPr>
            <a:picLocks noChangeAspect="1"/>
          </p:cNvPicPr>
          <p:nvPr/>
        </p:nvPicPr>
        <p:blipFill>
          <a:blip r:embed="rId3"/>
          <a:stretch>
            <a:fillRect/>
          </a:stretch>
        </p:blipFill>
        <p:spPr>
          <a:xfrm>
            <a:off x="965517" y="1903231"/>
            <a:ext cx="10260967" cy="4862980"/>
          </a:xfrm>
          <a:prstGeom prst="rect">
            <a:avLst/>
          </a:prstGeom>
        </p:spPr>
      </p:pic>
      <p:sp>
        <p:nvSpPr>
          <p:cNvPr id="3" name="Content Placeholder 2"/>
          <p:cNvSpPr>
            <a:spLocks noGrp="1"/>
          </p:cNvSpPr>
          <p:nvPr>
            <p:ph idx="1"/>
          </p:nvPr>
        </p:nvSpPr>
        <p:spPr>
          <a:xfrm>
            <a:off x="1382233" y="1903231"/>
            <a:ext cx="9930810" cy="4862979"/>
          </a:xfrm>
        </p:spPr>
        <p:txBody>
          <a:bodyPr anchor="t">
            <a:noAutofit/>
          </a:bodyPr>
          <a:lstStyle/>
          <a:p>
            <a:pPr eaLnBrk="0" fontAlgn="base" hangingPunct="0">
              <a:lnSpc>
                <a:spcPct val="110000"/>
              </a:lnSpc>
              <a:spcBef>
                <a:spcPct val="0"/>
              </a:spcBef>
              <a:spcAft>
                <a:spcPct val="0"/>
              </a:spcAft>
              <a:buFont typeface="Arial" panose="020B0604020202020204" pitchFamily="34" charset="0"/>
              <a:buChar char="•"/>
            </a:pPr>
            <a:r>
              <a:rPr lang="en-US" sz="2400" b="1" kern="800" dirty="0">
                <a:solidFill>
                  <a:schemeClr val="tx2"/>
                </a:solidFill>
                <a:latin typeface="Arial" charset="0"/>
              </a:rPr>
              <a:t>Live </a:t>
            </a:r>
            <a:r>
              <a:rPr lang="en-US" sz="2400" b="1" kern="800" dirty="0">
                <a:latin typeface="Arial" charset="0"/>
              </a:rPr>
              <a:t>and/or recreate </a:t>
            </a:r>
            <a:r>
              <a:rPr lang="en-US" sz="2400" kern="800" dirty="0">
                <a:solidFill>
                  <a:schemeClr val="tx2"/>
                </a:solidFill>
                <a:latin typeface="Arial" charset="0"/>
              </a:rPr>
              <a:t>within the Bunker Hill Superfund Site</a:t>
            </a:r>
          </a:p>
          <a:p>
            <a:pPr eaLnBrk="0" fontAlgn="base" hangingPunct="0">
              <a:lnSpc>
                <a:spcPct val="110000"/>
              </a:lnSpc>
              <a:spcBef>
                <a:spcPct val="0"/>
              </a:spcBef>
              <a:spcAft>
                <a:spcPct val="0"/>
              </a:spcAft>
              <a:buFont typeface="Arial" panose="020B0604020202020204" pitchFamily="34" charset="0"/>
              <a:buChar char="•"/>
            </a:pPr>
            <a:endParaRPr lang="en-US" sz="2400" kern="800" dirty="0">
              <a:latin typeface="Arial" charset="0"/>
            </a:endParaRPr>
          </a:p>
          <a:p>
            <a:pPr eaLnBrk="0" fontAlgn="base" hangingPunct="0">
              <a:lnSpc>
                <a:spcPct val="110000"/>
              </a:lnSpc>
              <a:spcBef>
                <a:spcPct val="0"/>
              </a:spcBef>
              <a:spcAft>
                <a:spcPct val="0"/>
              </a:spcAft>
              <a:buFont typeface="Arial" panose="020B0604020202020204" pitchFamily="34" charset="0"/>
              <a:buChar char="•"/>
            </a:pPr>
            <a:endParaRPr lang="en-US" sz="2000" kern="800" dirty="0">
              <a:solidFill>
                <a:schemeClr val="tx2"/>
              </a:solidFill>
              <a:latin typeface="Arial" charset="0"/>
            </a:endParaRPr>
          </a:p>
          <a:p>
            <a:pPr eaLnBrk="0" fontAlgn="base" hangingPunct="0">
              <a:lnSpc>
                <a:spcPct val="110000"/>
              </a:lnSpc>
              <a:spcBef>
                <a:spcPct val="0"/>
              </a:spcBef>
              <a:spcAft>
                <a:spcPct val="0"/>
              </a:spcAft>
              <a:buFont typeface="Arial" panose="020B0604020202020204" pitchFamily="34" charset="0"/>
              <a:buChar char="•"/>
            </a:pPr>
            <a:endParaRPr lang="en-US" sz="2000" kern="800" dirty="0">
              <a:latin typeface="Arial" charset="0"/>
            </a:endParaRPr>
          </a:p>
          <a:p>
            <a:pPr eaLnBrk="0" fontAlgn="base" hangingPunct="0">
              <a:lnSpc>
                <a:spcPct val="110000"/>
              </a:lnSpc>
              <a:spcBef>
                <a:spcPct val="0"/>
              </a:spcBef>
              <a:spcAft>
                <a:spcPct val="0"/>
              </a:spcAft>
              <a:buFont typeface="Arial" panose="020B0604020202020204" pitchFamily="34" charset="0"/>
              <a:buChar char="•"/>
            </a:pPr>
            <a:endParaRPr lang="en-US" sz="2000" kern="800" dirty="0">
              <a:solidFill>
                <a:schemeClr val="tx2"/>
              </a:solidFill>
              <a:latin typeface="Arial" charset="0"/>
            </a:endParaRPr>
          </a:p>
          <a:p>
            <a:pPr eaLnBrk="0" fontAlgn="base" hangingPunct="0">
              <a:lnSpc>
                <a:spcPct val="110000"/>
              </a:lnSpc>
              <a:spcBef>
                <a:spcPct val="0"/>
              </a:spcBef>
              <a:spcAft>
                <a:spcPct val="0"/>
              </a:spcAft>
              <a:buFont typeface="Arial" panose="020B0604020202020204" pitchFamily="34" charset="0"/>
              <a:buChar char="•"/>
            </a:pPr>
            <a:endParaRPr lang="en-US" sz="2000" kern="800" dirty="0">
              <a:latin typeface="Arial" charset="0"/>
            </a:endParaRPr>
          </a:p>
          <a:p>
            <a:pPr eaLnBrk="0" fontAlgn="base" hangingPunct="0">
              <a:lnSpc>
                <a:spcPct val="110000"/>
              </a:lnSpc>
              <a:spcBef>
                <a:spcPct val="0"/>
              </a:spcBef>
              <a:spcAft>
                <a:spcPct val="0"/>
              </a:spcAft>
              <a:buFont typeface="Arial" panose="020B0604020202020204" pitchFamily="34" charset="0"/>
              <a:buChar char="•"/>
            </a:pPr>
            <a:endParaRPr lang="en-US" sz="2000" kern="800" dirty="0">
              <a:solidFill>
                <a:schemeClr val="tx2"/>
              </a:solidFill>
              <a:latin typeface="Arial" charset="0"/>
            </a:endParaRPr>
          </a:p>
          <a:p>
            <a:pPr eaLnBrk="0" fontAlgn="base" hangingPunct="0">
              <a:lnSpc>
                <a:spcPct val="110000"/>
              </a:lnSpc>
              <a:spcBef>
                <a:spcPct val="0"/>
              </a:spcBef>
              <a:spcAft>
                <a:spcPct val="0"/>
              </a:spcAft>
              <a:buFont typeface="Arial" panose="020B0604020202020204" pitchFamily="34" charset="0"/>
              <a:buChar char="•"/>
            </a:pPr>
            <a:endParaRPr lang="en-US" sz="2000" kern="800" dirty="0">
              <a:latin typeface="Arial" charset="0"/>
            </a:endParaRPr>
          </a:p>
          <a:p>
            <a:pPr eaLnBrk="0" fontAlgn="base" hangingPunct="0">
              <a:lnSpc>
                <a:spcPct val="110000"/>
              </a:lnSpc>
              <a:spcBef>
                <a:spcPct val="0"/>
              </a:spcBef>
              <a:spcAft>
                <a:spcPct val="0"/>
              </a:spcAft>
              <a:buFont typeface="Arial" panose="020B0604020202020204" pitchFamily="34" charset="0"/>
              <a:buChar char="•"/>
            </a:pPr>
            <a:endParaRPr lang="en-US" sz="2000" kern="800" dirty="0">
              <a:solidFill>
                <a:schemeClr val="tx2"/>
              </a:solidFill>
              <a:latin typeface="Arial" charset="0"/>
            </a:endParaRPr>
          </a:p>
          <a:p>
            <a:pPr eaLnBrk="0" fontAlgn="base" hangingPunct="0">
              <a:lnSpc>
                <a:spcPct val="110000"/>
              </a:lnSpc>
              <a:spcBef>
                <a:spcPct val="0"/>
              </a:spcBef>
              <a:spcAft>
                <a:spcPct val="0"/>
              </a:spcAft>
              <a:buFont typeface="Arial" panose="020B0604020202020204" pitchFamily="34" charset="0"/>
              <a:buChar char="•"/>
            </a:pPr>
            <a:endParaRPr lang="en-US" sz="2000" kern="800" dirty="0">
              <a:latin typeface="Arial" charset="0"/>
            </a:endParaRPr>
          </a:p>
          <a:p>
            <a:pPr marL="0" indent="0" eaLnBrk="0" fontAlgn="base" hangingPunct="0">
              <a:lnSpc>
                <a:spcPct val="110000"/>
              </a:lnSpc>
              <a:spcBef>
                <a:spcPct val="0"/>
              </a:spcBef>
              <a:spcAft>
                <a:spcPct val="0"/>
              </a:spcAft>
              <a:buNone/>
            </a:pPr>
            <a:endParaRPr lang="en-US" sz="2000" kern="800" dirty="0">
              <a:solidFill>
                <a:schemeClr val="tx2"/>
              </a:solidFill>
              <a:latin typeface="Arial" charset="0"/>
            </a:endParaRPr>
          </a:p>
          <a:p>
            <a:pPr eaLnBrk="0" fontAlgn="base" hangingPunct="0">
              <a:lnSpc>
                <a:spcPct val="110000"/>
              </a:lnSpc>
              <a:spcBef>
                <a:spcPct val="0"/>
              </a:spcBef>
              <a:spcAft>
                <a:spcPct val="0"/>
              </a:spcAft>
              <a:buFont typeface="Arial" panose="020B0604020202020204" pitchFamily="34" charset="0"/>
              <a:buChar char="•"/>
            </a:pPr>
            <a:endParaRPr lang="en-US" sz="2000" kern="800" dirty="0">
              <a:latin typeface="Arial" charset="0"/>
            </a:endParaRPr>
          </a:p>
          <a:p>
            <a:pPr eaLnBrk="0" fontAlgn="base" hangingPunct="0">
              <a:lnSpc>
                <a:spcPct val="110000"/>
              </a:lnSpc>
              <a:spcBef>
                <a:spcPct val="0"/>
              </a:spcBef>
              <a:spcAft>
                <a:spcPct val="0"/>
              </a:spcAft>
              <a:buFont typeface="Arial" panose="020B0604020202020204" pitchFamily="34" charset="0"/>
              <a:buChar char="•"/>
            </a:pPr>
            <a:r>
              <a:rPr lang="en-US" sz="2400" b="1" kern="800" dirty="0">
                <a:latin typeface="Arial" charset="0"/>
              </a:rPr>
              <a:t>$40.00 </a:t>
            </a:r>
            <a:r>
              <a:rPr lang="en-US" sz="2400" b="1" kern="800" dirty="0">
                <a:solidFill>
                  <a:schemeClr val="tx2"/>
                </a:solidFill>
                <a:latin typeface="Arial" charset="0"/>
              </a:rPr>
              <a:t>cash incentive </a:t>
            </a:r>
            <a:r>
              <a:rPr lang="en-US" sz="2400" kern="800" dirty="0">
                <a:solidFill>
                  <a:schemeClr val="tx2"/>
                </a:solidFill>
                <a:latin typeface="Arial" charset="0"/>
              </a:rPr>
              <a:t>for </a:t>
            </a:r>
            <a:r>
              <a:rPr lang="en-US" sz="2400" kern="800" dirty="0">
                <a:latin typeface="Arial" charset="0"/>
              </a:rPr>
              <a:t>participants 6 months - 6 years of age</a:t>
            </a:r>
          </a:p>
          <a:p>
            <a:pPr eaLnBrk="0" fontAlgn="base" hangingPunct="0">
              <a:lnSpc>
                <a:spcPct val="110000"/>
              </a:lnSpc>
              <a:spcBef>
                <a:spcPct val="0"/>
              </a:spcBef>
              <a:spcAft>
                <a:spcPct val="0"/>
              </a:spcAft>
              <a:buFont typeface="Arial" panose="020B0604020202020204" pitchFamily="34" charset="0"/>
              <a:buChar char="•"/>
            </a:pPr>
            <a:endParaRPr lang="en-US" sz="2000" kern="800" dirty="0">
              <a:latin typeface="Arial" charset="0"/>
            </a:endParaRPr>
          </a:p>
          <a:p>
            <a:pPr eaLnBrk="0" fontAlgn="base" hangingPunct="0">
              <a:lnSpc>
                <a:spcPct val="110000"/>
              </a:lnSpc>
              <a:spcBef>
                <a:spcPct val="0"/>
              </a:spcBef>
              <a:spcAft>
                <a:spcPct val="0"/>
              </a:spcAft>
              <a:buFont typeface="Arial" panose="020B0604020202020204" pitchFamily="34" charset="0"/>
              <a:buChar char="•"/>
            </a:pPr>
            <a:endParaRPr lang="en-US" sz="2000" kern="800" dirty="0">
              <a:latin typeface="Arial" charset="0"/>
            </a:endParaRPr>
          </a:p>
          <a:p>
            <a:pPr marL="0" indent="0" eaLnBrk="0" fontAlgn="base" hangingPunct="0">
              <a:lnSpc>
                <a:spcPct val="110000"/>
              </a:lnSpc>
              <a:spcBef>
                <a:spcPct val="0"/>
              </a:spcBef>
              <a:spcAft>
                <a:spcPct val="0"/>
              </a:spcAft>
              <a:buNone/>
            </a:pPr>
            <a:endParaRPr lang="en-US" sz="2000" kern="800" dirty="0">
              <a:latin typeface="Arial" charset="0"/>
            </a:endParaRPr>
          </a:p>
          <a:p>
            <a:pPr eaLnBrk="0" fontAlgn="base" hangingPunct="0">
              <a:lnSpc>
                <a:spcPct val="110000"/>
              </a:lnSpc>
              <a:spcBef>
                <a:spcPct val="0"/>
              </a:spcBef>
              <a:spcAft>
                <a:spcPct val="0"/>
              </a:spcAft>
              <a:buFont typeface="Arial" panose="020B0604020202020204" pitchFamily="34" charset="0"/>
              <a:buChar char="•"/>
            </a:pPr>
            <a:endParaRPr lang="en-US" sz="2000" kern="800" dirty="0">
              <a:latin typeface="Arial" charset="0"/>
            </a:endParaRPr>
          </a:p>
          <a:p>
            <a:pPr eaLnBrk="0" fontAlgn="base" hangingPunct="0">
              <a:lnSpc>
                <a:spcPct val="110000"/>
              </a:lnSpc>
              <a:spcBef>
                <a:spcPct val="0"/>
              </a:spcBef>
              <a:spcAft>
                <a:spcPct val="0"/>
              </a:spcAft>
              <a:buFont typeface="Arial" panose="020B0604020202020204" pitchFamily="34" charset="0"/>
              <a:buChar char="•"/>
            </a:pPr>
            <a:endParaRPr lang="en-US" sz="2000" kern="800" dirty="0">
              <a:latin typeface="Arial" charset="0"/>
            </a:endParaRPr>
          </a:p>
          <a:p>
            <a:pPr eaLnBrk="0" fontAlgn="base" hangingPunct="0">
              <a:lnSpc>
                <a:spcPct val="110000"/>
              </a:lnSpc>
              <a:spcBef>
                <a:spcPct val="0"/>
              </a:spcBef>
              <a:spcAft>
                <a:spcPct val="0"/>
              </a:spcAft>
              <a:buFont typeface="Arial" panose="020B0604020202020204" pitchFamily="34" charset="0"/>
              <a:buChar char="•"/>
            </a:pPr>
            <a:endParaRPr lang="en-US" sz="2800" kern="800" dirty="0">
              <a:solidFill>
                <a:schemeClr val="tx2"/>
              </a:solidFill>
              <a:latin typeface="Arial" charset="0"/>
            </a:endParaRPr>
          </a:p>
        </p:txBody>
      </p:sp>
      <p:cxnSp>
        <p:nvCxnSpPr>
          <p:cNvPr id="16" name="Elbow Connector 15"/>
          <p:cNvCxnSpPr/>
          <p:nvPr/>
        </p:nvCxnSpPr>
        <p:spPr>
          <a:xfrm>
            <a:off x="6528391" y="3785191"/>
            <a:ext cx="988828" cy="74428"/>
          </a:xfrm>
          <a:prstGeom prst="bentConnector3">
            <a:avLst>
              <a:gd name="adj1" fmla="val 99462"/>
            </a:avLst>
          </a:prstGeom>
          <a:ln w="1714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918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09" y="592282"/>
            <a:ext cx="10952018" cy="1236518"/>
          </a:xfrm>
        </p:spPr>
        <p:txBody>
          <a:bodyPr vert="horz" lIns="91440" tIns="45720" rIns="91440" bIns="45720" rtlCol="0" anchor="ctr">
            <a:noAutofit/>
          </a:bodyPr>
          <a:lstStyle/>
          <a:p>
            <a:pPr fontAlgn="base">
              <a:spcAft>
                <a:spcPct val="0"/>
              </a:spcAft>
            </a:pPr>
            <a:r>
              <a:rPr lang="en-US" sz="3600" dirty="0">
                <a:solidFill>
                  <a:schemeClr val="accent2"/>
                </a:solidFill>
                <a:latin typeface="Arial" panose="020B0604020202020204" pitchFamily="34" charset="0"/>
                <a:ea typeface="+mn-ea"/>
                <a:cs typeface="Arial" panose="020B0604020202020204" pitchFamily="34" charset="0"/>
              </a:rPr>
              <a:t>Panhandle Health District</a:t>
            </a:r>
            <a:br>
              <a:rPr lang="en-US" sz="3600" dirty="0">
                <a:solidFill>
                  <a:schemeClr val="accent2"/>
                </a:solidFill>
                <a:latin typeface="Arial" panose="020B0604020202020204" pitchFamily="34" charset="0"/>
                <a:ea typeface="+mn-ea"/>
                <a:cs typeface="Arial" panose="020B0604020202020204" pitchFamily="34" charset="0"/>
              </a:rPr>
            </a:br>
            <a:r>
              <a:rPr lang="en-US" sz="3600" dirty="0">
                <a:solidFill>
                  <a:schemeClr val="accent2"/>
                </a:solidFill>
                <a:latin typeface="Arial" panose="020B0604020202020204" pitchFamily="34" charset="0"/>
                <a:ea typeface="+mn-ea"/>
                <a:cs typeface="Arial" panose="020B0604020202020204" pitchFamily="34" charset="0"/>
              </a:rPr>
              <a:t>LHIP Procedures</a:t>
            </a:r>
          </a:p>
        </p:txBody>
      </p:sp>
      <p:sp>
        <p:nvSpPr>
          <p:cNvPr id="3" name="Content Placeholder 2"/>
          <p:cNvSpPr>
            <a:spLocks noGrp="1"/>
          </p:cNvSpPr>
          <p:nvPr>
            <p:ph idx="1"/>
          </p:nvPr>
        </p:nvSpPr>
        <p:spPr>
          <a:xfrm>
            <a:off x="459353" y="2055823"/>
            <a:ext cx="7589494" cy="4483200"/>
          </a:xfrm>
        </p:spPr>
        <p:txBody>
          <a:bodyPr anchor="t">
            <a:noAutofit/>
          </a:bodyPr>
          <a:lstStyle/>
          <a:p>
            <a:pPr eaLnBrk="0" fontAlgn="base" hangingPunct="0">
              <a:lnSpc>
                <a:spcPct val="110000"/>
              </a:lnSpc>
              <a:spcBef>
                <a:spcPts val="1200"/>
              </a:spcBef>
              <a:spcAft>
                <a:spcPct val="0"/>
              </a:spcAft>
              <a:buFont typeface="Arial" panose="020B0604020202020204" pitchFamily="34" charset="0"/>
              <a:buChar char="•"/>
            </a:pPr>
            <a:r>
              <a:rPr lang="en-US" sz="2800" dirty="0">
                <a:latin typeface="Arial" charset="0"/>
              </a:rPr>
              <a:t>Informed consent</a:t>
            </a:r>
          </a:p>
          <a:p>
            <a:pPr eaLnBrk="0" fontAlgn="base" hangingPunct="0">
              <a:lnSpc>
                <a:spcPct val="110000"/>
              </a:lnSpc>
              <a:spcBef>
                <a:spcPts val="1200"/>
              </a:spcBef>
              <a:spcAft>
                <a:spcPct val="0"/>
              </a:spcAft>
              <a:buFont typeface="Arial" panose="020B0604020202020204" pitchFamily="34" charset="0"/>
              <a:buChar char="•"/>
            </a:pPr>
            <a:r>
              <a:rPr lang="en-US" sz="2800" dirty="0">
                <a:latin typeface="Arial" charset="0"/>
              </a:rPr>
              <a:t>Screening blood test by capillary (i.e., fingerstick [FS])</a:t>
            </a:r>
          </a:p>
          <a:p>
            <a:pPr eaLnBrk="0" fontAlgn="base" hangingPunct="0">
              <a:lnSpc>
                <a:spcPct val="110000"/>
              </a:lnSpc>
              <a:spcBef>
                <a:spcPts val="1200"/>
              </a:spcBef>
              <a:spcAft>
                <a:spcPct val="0"/>
              </a:spcAft>
              <a:buFont typeface="Arial" panose="020B0604020202020204" pitchFamily="34" charset="0"/>
              <a:buChar char="•"/>
            </a:pPr>
            <a:r>
              <a:rPr lang="en-US" sz="2800" dirty="0">
                <a:latin typeface="Arial" charset="0"/>
              </a:rPr>
              <a:t>All FS ≥5 µg/dL are followed-up with a venous confirmation test</a:t>
            </a:r>
          </a:p>
          <a:p>
            <a:pPr eaLnBrk="0" fontAlgn="base" hangingPunct="0">
              <a:lnSpc>
                <a:spcPct val="120000"/>
              </a:lnSpc>
              <a:spcBef>
                <a:spcPts val="1200"/>
              </a:spcBef>
              <a:spcAft>
                <a:spcPct val="0"/>
              </a:spcAft>
              <a:buFont typeface="Arial" panose="020B0604020202020204" pitchFamily="34" charset="0"/>
              <a:buChar char="•"/>
            </a:pPr>
            <a:r>
              <a:rPr lang="en-US" sz="2800" dirty="0">
                <a:latin typeface="Arial" charset="0"/>
              </a:rPr>
              <a:t>Offer consultations and follow-up with all children ≥5 µg/dL</a:t>
            </a:r>
          </a:p>
          <a:p>
            <a:pPr marL="0" indent="0" eaLnBrk="0" fontAlgn="base" hangingPunct="0">
              <a:lnSpc>
                <a:spcPct val="120000"/>
              </a:lnSpc>
              <a:spcBef>
                <a:spcPct val="0"/>
              </a:spcBef>
              <a:spcAft>
                <a:spcPct val="0"/>
              </a:spcAft>
              <a:buNone/>
            </a:pPr>
            <a:endParaRPr lang="en-US" sz="2800" b="1" dirty="0">
              <a:latin typeface="Arial" charset="0"/>
            </a:endParaRPr>
          </a:p>
          <a:p>
            <a:pPr eaLnBrk="0" fontAlgn="base" hangingPunct="0">
              <a:lnSpc>
                <a:spcPct val="120000"/>
              </a:lnSpc>
              <a:spcBef>
                <a:spcPts val="1800"/>
              </a:spcBef>
              <a:spcAft>
                <a:spcPct val="0"/>
              </a:spcAft>
              <a:buFont typeface="Arial" panose="020B0604020202020204" pitchFamily="34" charset="0"/>
              <a:buChar char="•"/>
            </a:pPr>
            <a:endParaRPr lang="en-US" sz="2800" dirty="0">
              <a:latin typeface="Arial" charset="0"/>
            </a:endParaRPr>
          </a:p>
        </p:txBody>
      </p:sp>
      <p:pic>
        <p:nvPicPr>
          <p:cNvPr id="5" name="Picture 4" descr="Diagnosis of HIV/AIDS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4568" y="2055823"/>
            <a:ext cx="3358559" cy="4472990"/>
          </a:xfrm>
          <a:prstGeom prst="rect">
            <a:avLst/>
          </a:prstGeom>
        </p:spPr>
      </p:pic>
    </p:spTree>
    <p:extLst>
      <p:ext uri="{BB962C8B-B14F-4D97-AF65-F5344CB8AC3E}">
        <p14:creationId xmlns:p14="http://schemas.microsoft.com/office/powerpoint/2010/main" val="162168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3" y="767114"/>
            <a:ext cx="11029615" cy="1202836"/>
          </a:xfrm>
        </p:spPr>
        <p:txBody>
          <a:bodyPr>
            <a:noAutofit/>
          </a:bodyPr>
          <a:lstStyle/>
          <a:p>
            <a:r>
              <a:rPr lang="en-US" sz="4000" dirty="0"/>
              <a:t>Presentation outline</a:t>
            </a:r>
            <a:br>
              <a:rPr lang="en-US" sz="4000" dirty="0"/>
            </a:br>
            <a:endParaRPr lang="en-US" sz="4000" dirty="0"/>
          </a:p>
        </p:txBody>
      </p:sp>
      <p:sp>
        <p:nvSpPr>
          <p:cNvPr id="3" name="Text Placeholder 2"/>
          <p:cNvSpPr>
            <a:spLocks noGrp="1"/>
          </p:cNvSpPr>
          <p:nvPr>
            <p:ph type="body" idx="1"/>
          </p:nvPr>
        </p:nvSpPr>
        <p:spPr>
          <a:xfrm>
            <a:off x="581193" y="1761295"/>
            <a:ext cx="11029615" cy="3172024"/>
          </a:xfrm>
        </p:spPr>
        <p:txBody>
          <a:bodyPr>
            <a:normAutofit/>
          </a:bodyPr>
          <a:lstStyle/>
          <a:p>
            <a:pPr marL="457200" indent="-457200">
              <a:buFont typeface="Wingdings" panose="05000000000000000000" pitchFamily="2" charset="2"/>
              <a:buChar char="ü"/>
            </a:pPr>
            <a:r>
              <a:rPr lang="en-US" sz="3200" dirty="0">
                <a:solidFill>
                  <a:schemeClr val="accent2">
                    <a:alpha val="30000"/>
                  </a:schemeClr>
                </a:solidFill>
                <a:latin typeface="Arial" panose="020B0604020202020204" pitchFamily="34" charset="0"/>
                <a:cs typeface="Arial" panose="020B0604020202020204" pitchFamily="34" charset="0"/>
              </a:rPr>
              <a:t>health effects of lead</a:t>
            </a:r>
          </a:p>
          <a:p>
            <a:pPr marL="457200" indent="-457200">
              <a:buFont typeface="Wingdings" panose="05000000000000000000" pitchFamily="2" charset="2"/>
              <a:buChar char="ü"/>
            </a:pPr>
            <a:r>
              <a:rPr lang="en-US" sz="3200" dirty="0">
                <a:solidFill>
                  <a:schemeClr val="accent2">
                    <a:alpha val="30000"/>
                  </a:schemeClr>
                </a:solidFill>
                <a:latin typeface="Arial" panose="020B0604020202020204" pitchFamily="34" charset="0"/>
                <a:cs typeface="Arial" panose="020B0604020202020204" pitchFamily="34" charset="0"/>
              </a:rPr>
              <a:t>lead health intervention Program (LHIP) background</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2021 lhip approach</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2021 LHIP Results</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18484" b="28612"/>
          <a:stretch/>
        </p:blipFill>
        <p:spPr>
          <a:xfrm>
            <a:off x="6554500" y="3847184"/>
            <a:ext cx="5183797" cy="2553616"/>
          </a:xfrm>
          <a:prstGeom prst="rect">
            <a:avLst/>
          </a:prstGeom>
        </p:spPr>
      </p:pic>
    </p:spTree>
    <p:extLst>
      <p:ext uri="{BB962C8B-B14F-4D97-AF65-F5344CB8AC3E}">
        <p14:creationId xmlns:p14="http://schemas.microsoft.com/office/powerpoint/2010/main" val="305169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nd">
  <a:themeElements>
    <a:clrScheme name="PHD test">
      <a:dk1>
        <a:srgbClr val="000000"/>
      </a:dk1>
      <a:lt1>
        <a:sysClr val="window" lastClr="FFFFFF"/>
      </a:lt1>
      <a:dk2>
        <a:srgbClr val="3D3D3D"/>
      </a:dk2>
      <a:lt2>
        <a:srgbClr val="EBEBEB"/>
      </a:lt2>
      <a:accent1>
        <a:srgbClr val="1A3260"/>
      </a:accent1>
      <a:accent2>
        <a:srgbClr val="CC9900"/>
      </a:accent2>
      <a:accent3>
        <a:srgbClr val="107185"/>
      </a:accent3>
      <a:accent4>
        <a:srgbClr val="969FA7"/>
      </a:accent4>
      <a:accent5>
        <a:srgbClr val="C00000"/>
      </a:accent5>
      <a:accent6>
        <a:srgbClr val="18A9C8"/>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2768</TotalTime>
  <Words>2980</Words>
  <Application>Microsoft Office PowerPoint</Application>
  <PresentationFormat>Widescreen</PresentationFormat>
  <Paragraphs>328</Paragraphs>
  <Slides>30</Slides>
  <Notes>27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Arial</vt:lpstr>
      <vt:lpstr>Calibri</vt:lpstr>
      <vt:lpstr>Calibri Light</vt:lpstr>
      <vt:lpstr>Courier New</vt:lpstr>
      <vt:lpstr>Euphemia</vt:lpstr>
      <vt:lpstr>Gill Sans MT</vt:lpstr>
      <vt:lpstr>Wingdings</vt:lpstr>
      <vt:lpstr>Wingdings 2</vt:lpstr>
      <vt:lpstr>Office Theme</vt:lpstr>
      <vt:lpstr>Dividend</vt:lpstr>
      <vt:lpstr>Bunker Hill Superfund Site  2021 Blood Lead Levels</vt:lpstr>
      <vt:lpstr>Presentation outline </vt:lpstr>
      <vt:lpstr>Health Effects of lead</vt:lpstr>
      <vt:lpstr>At Risk Populations</vt:lpstr>
      <vt:lpstr>Decreasing “elevated” blood lead levels</vt:lpstr>
      <vt:lpstr>Lead Health Intervention Program (LHIP)</vt:lpstr>
      <vt:lpstr>LHIP participant criteria &amp; incentive</vt:lpstr>
      <vt:lpstr>Panhandle Health District LHIP Procedures</vt:lpstr>
      <vt:lpstr>Presentation outline </vt:lpstr>
      <vt:lpstr>2021 LHIP Approach Positive covid cases in Shoshone County</vt:lpstr>
      <vt:lpstr>2021 LHIP Blood Lead procedures</vt:lpstr>
      <vt:lpstr>Capillary quality control (QC) results</vt:lpstr>
      <vt:lpstr>RECALL after LHIP screening – 8/31/21</vt:lpstr>
      <vt:lpstr>Change in 2021 result summaries</vt:lpstr>
      <vt:lpstr>2021 results in “the Box”</vt:lpstr>
      <vt:lpstr>Box Remedial Action Objectives</vt:lpstr>
      <vt:lpstr>Bunker Hill Box Average Blood Lead: 1974-2019* </vt:lpstr>
      <vt:lpstr>Percent of Box Children with Blood Lead Levels ≥10 ug/dL, by City, 1988-2019*</vt:lpstr>
      <vt:lpstr>2021 Blood Lead Summary Statistics:  Box (age 6 months-6 years)</vt:lpstr>
      <vt:lpstr>2021 Blood Lead Summary Statistics:  Box (other non-eligible participants*)</vt:lpstr>
      <vt:lpstr>2021 results in the Basin</vt:lpstr>
      <vt:lpstr>Basin Remedial Action Objectives</vt:lpstr>
      <vt:lpstr>Percent of Children with Blood Lead Levels ≥10 ug/dL, Box and Basin, 1988-2019*</vt:lpstr>
      <vt:lpstr>Basin Blood Lead Levels by Year, 1996-2019*</vt:lpstr>
      <vt:lpstr>2021 Blood Lead Summary Statistics:  Basin (age 6 months-6 years)</vt:lpstr>
      <vt:lpstr>2021 Blood Lead Summary Statistics:  Basin (other non-eligible participants*)</vt:lpstr>
      <vt:lpstr>2021 Follow-ups Conducted (Box &amp; basin)</vt:lpstr>
      <vt:lpstr>Questions?</vt:lpstr>
      <vt:lpstr>Estimated 2021 LHIP Participation Rates</vt:lpstr>
      <vt:lpstr>2021 LHIP Participants &amp; Property Remediation Status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Bunker Hill Superfund Site  2014 Blood Lead Levels</dc:title>
  <dc:creator>Andy Helkey</dc:creator>
  <cp:lastModifiedBy>Gail Yost</cp:lastModifiedBy>
  <cp:revision>173</cp:revision>
  <cp:lastPrinted>2019-11-19T22:52:10Z</cp:lastPrinted>
  <dcterms:created xsi:type="dcterms:W3CDTF">2014-11-17T16:56:43Z</dcterms:created>
  <dcterms:modified xsi:type="dcterms:W3CDTF">2022-05-23T13:20:16Z</dcterms:modified>
</cp:coreProperties>
</file>